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58"/>
  </p:notesMasterIdLst>
  <p:handoutMasterIdLst>
    <p:handoutMasterId r:id="rId59"/>
  </p:handoutMasterIdLst>
  <p:sldIdLst>
    <p:sldId id="300" r:id="rId3"/>
    <p:sldId id="328" r:id="rId4"/>
    <p:sldId id="383" r:id="rId5"/>
    <p:sldId id="384" r:id="rId6"/>
    <p:sldId id="382" r:id="rId7"/>
    <p:sldId id="386" r:id="rId8"/>
    <p:sldId id="334" r:id="rId9"/>
    <p:sldId id="411" r:id="rId10"/>
    <p:sldId id="414" r:id="rId11"/>
    <p:sldId id="431" r:id="rId12"/>
    <p:sldId id="385" r:id="rId13"/>
    <p:sldId id="393" r:id="rId14"/>
    <p:sldId id="417" r:id="rId15"/>
    <p:sldId id="332" r:id="rId16"/>
    <p:sldId id="376" r:id="rId17"/>
    <p:sldId id="446" r:id="rId18"/>
    <p:sldId id="412" r:id="rId19"/>
    <p:sldId id="413" r:id="rId20"/>
    <p:sldId id="420" r:id="rId21"/>
    <p:sldId id="447" r:id="rId22"/>
    <p:sldId id="435" r:id="rId23"/>
    <p:sldId id="448" r:id="rId24"/>
    <p:sldId id="434" r:id="rId25"/>
    <p:sldId id="304" r:id="rId26"/>
    <p:sldId id="358" r:id="rId27"/>
    <p:sldId id="449" r:id="rId28"/>
    <p:sldId id="410" r:id="rId29"/>
    <p:sldId id="407" r:id="rId30"/>
    <p:sldId id="439" r:id="rId31"/>
    <p:sldId id="397" r:id="rId32"/>
    <p:sldId id="396" r:id="rId33"/>
    <p:sldId id="395" r:id="rId34"/>
    <p:sldId id="390" r:id="rId35"/>
    <p:sldId id="440" r:id="rId36"/>
    <p:sldId id="421" r:id="rId37"/>
    <p:sldId id="422" r:id="rId38"/>
    <p:sldId id="423" r:id="rId39"/>
    <p:sldId id="424" r:id="rId40"/>
    <p:sldId id="425" r:id="rId41"/>
    <p:sldId id="441" r:id="rId42"/>
    <p:sldId id="418" r:id="rId43"/>
    <p:sldId id="419" r:id="rId44"/>
    <p:sldId id="442" r:id="rId45"/>
    <p:sldId id="401" r:id="rId46"/>
    <p:sldId id="391" r:id="rId47"/>
    <p:sldId id="336" r:id="rId48"/>
    <p:sldId id="291" r:id="rId49"/>
    <p:sldId id="403" r:id="rId50"/>
    <p:sldId id="426" r:id="rId51"/>
    <p:sldId id="427" r:id="rId52"/>
    <p:sldId id="428" r:id="rId53"/>
    <p:sldId id="429" r:id="rId54"/>
    <p:sldId id="430" r:id="rId55"/>
    <p:sldId id="443" r:id="rId56"/>
    <p:sldId id="450" r:id="rId57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B42"/>
    <a:srgbClr val="FD7F00"/>
    <a:srgbClr val="61D1CE"/>
    <a:srgbClr val="45688B"/>
    <a:srgbClr val="E16268"/>
    <a:srgbClr val="FBD303"/>
    <a:srgbClr val="EE4B68"/>
    <a:srgbClr val="F5898E"/>
    <a:srgbClr val="1DD760"/>
    <a:srgbClr val="EB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2"/>
    <p:restoredTop sz="9179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398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201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E8A20-A441-4C2A-802A-80CA2DA04DD9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1#2" csCatId="colorful" phldr="1"/>
      <dgm:spPr/>
    </dgm:pt>
    <dgm:pt modelId="{970A8064-8AEE-45AE-B701-C58DC6A2CB9F}">
      <dgm:prSet phldrT="[Texte]"/>
      <dgm:spPr/>
      <dgm:t>
        <a:bodyPr/>
        <a:lstStyle/>
        <a:p>
          <a:r>
            <a:rPr lang="fr-FR" dirty="0"/>
            <a:t>Agilité des DEV</a:t>
          </a:r>
        </a:p>
      </dgm:t>
    </dgm:pt>
    <dgm:pt modelId="{9E35920E-41FC-4127-82CD-D988BE9C6ABA}" type="parTrans" cxnId="{DF77B33C-01B2-440B-8023-92DE32251CD2}">
      <dgm:prSet/>
      <dgm:spPr/>
      <dgm:t>
        <a:bodyPr/>
        <a:lstStyle/>
        <a:p>
          <a:endParaRPr lang="fr-FR"/>
        </a:p>
      </dgm:t>
    </dgm:pt>
    <dgm:pt modelId="{115B9867-6972-4CDF-BCFC-F604829DF105}" type="sibTrans" cxnId="{DF77B33C-01B2-440B-8023-92DE32251CD2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0A14F40D-D136-409A-B76E-E0825C9C42CF}">
      <dgm:prSet phldrT="[Texte]"/>
      <dgm:spPr/>
      <dgm:t>
        <a:bodyPr/>
        <a:lstStyle/>
        <a:p>
          <a:r>
            <a:rPr lang="fr-FR" dirty="0"/>
            <a:t>Agilité des OPS</a:t>
          </a:r>
        </a:p>
      </dgm:t>
    </dgm:pt>
    <dgm:pt modelId="{3DC8CC7E-0DAD-4E60-96F4-0EE11A7C7138}" type="parTrans" cxnId="{06643C41-199F-49C8-9F37-1896E5F7A6FE}">
      <dgm:prSet/>
      <dgm:spPr/>
      <dgm:t>
        <a:bodyPr/>
        <a:lstStyle/>
        <a:p>
          <a:endParaRPr lang="fr-FR"/>
        </a:p>
      </dgm:t>
    </dgm:pt>
    <dgm:pt modelId="{3C775F56-945F-4EF2-9B17-4284A00A113B}" type="sibTrans" cxnId="{06643C41-199F-49C8-9F37-1896E5F7A6FE}">
      <dgm:prSet/>
      <dgm:spPr>
        <a:solidFill>
          <a:srgbClr val="EE3B42"/>
        </a:solidFill>
      </dgm:spPr>
      <dgm:t>
        <a:bodyPr/>
        <a:lstStyle/>
        <a:p>
          <a:endParaRPr lang="fr-FR"/>
        </a:p>
      </dgm:t>
    </dgm:pt>
    <dgm:pt modelId="{AD991163-39CA-4622-AA0C-FA2FCFBDBF62}">
      <dgm:prSet phldrT="[Texte]"/>
      <dgm:spPr>
        <a:solidFill>
          <a:srgbClr val="EE3B42"/>
        </a:solidFill>
      </dgm:spPr>
      <dgm:t>
        <a:bodyPr/>
        <a:lstStyle/>
        <a:p>
          <a:r>
            <a:rPr lang="fr-FR" dirty="0"/>
            <a:t>DEVOPS</a:t>
          </a:r>
        </a:p>
      </dgm:t>
    </dgm:pt>
    <dgm:pt modelId="{21475CC6-72FB-43FC-86E7-B4C50425C9F0}" type="parTrans" cxnId="{B80D9FF5-814D-49EB-AC7C-E36936478BC9}">
      <dgm:prSet/>
      <dgm:spPr/>
      <dgm:t>
        <a:bodyPr/>
        <a:lstStyle/>
        <a:p>
          <a:endParaRPr lang="fr-FR"/>
        </a:p>
      </dgm:t>
    </dgm:pt>
    <dgm:pt modelId="{79FF617B-9A17-485F-8A6E-FE0213CD6F2F}" type="sibTrans" cxnId="{B80D9FF5-814D-49EB-AC7C-E36936478BC9}">
      <dgm:prSet/>
      <dgm:spPr/>
      <dgm:t>
        <a:bodyPr/>
        <a:lstStyle/>
        <a:p>
          <a:endParaRPr lang="fr-FR"/>
        </a:p>
      </dgm:t>
    </dgm:pt>
    <dgm:pt modelId="{8C850C99-5D6C-4903-B131-AE9228AC5B34}" type="pres">
      <dgm:prSet presAssocID="{7DEE8A20-A441-4C2A-802A-80CA2DA04DD9}" presName="linearFlow" presStyleCnt="0">
        <dgm:presLayoutVars>
          <dgm:dir/>
          <dgm:resizeHandles val="exact"/>
        </dgm:presLayoutVars>
      </dgm:prSet>
      <dgm:spPr/>
    </dgm:pt>
    <dgm:pt modelId="{30E24A41-62AD-4029-99E9-558043EBF4BF}" type="pres">
      <dgm:prSet presAssocID="{970A8064-8AEE-45AE-B701-C58DC6A2CB9F}" presName="node" presStyleLbl="node1" presStyleIdx="0" presStyleCnt="3">
        <dgm:presLayoutVars>
          <dgm:bulletEnabled val="1"/>
        </dgm:presLayoutVars>
      </dgm:prSet>
      <dgm:spPr/>
    </dgm:pt>
    <dgm:pt modelId="{C2511547-A94C-4068-B415-CF9F6D8AE07E}" type="pres">
      <dgm:prSet presAssocID="{115B9867-6972-4CDF-BCFC-F604829DF105}" presName="spacerL" presStyleCnt="0"/>
      <dgm:spPr/>
    </dgm:pt>
    <dgm:pt modelId="{FB5C0B53-9773-4B78-AA61-0A07B9E3654E}" type="pres">
      <dgm:prSet presAssocID="{115B9867-6972-4CDF-BCFC-F604829DF105}" presName="sibTrans" presStyleLbl="sibTrans2D1" presStyleIdx="0" presStyleCnt="2"/>
      <dgm:spPr/>
    </dgm:pt>
    <dgm:pt modelId="{7C9DE5F4-A713-4E48-BE0C-5C7FC3E1CA79}" type="pres">
      <dgm:prSet presAssocID="{115B9867-6972-4CDF-BCFC-F604829DF105}" presName="spacerR" presStyleCnt="0"/>
      <dgm:spPr/>
    </dgm:pt>
    <dgm:pt modelId="{74953345-3210-4FA6-B3F9-0BAD7987715A}" type="pres">
      <dgm:prSet presAssocID="{0A14F40D-D136-409A-B76E-E0825C9C42CF}" presName="node" presStyleLbl="node1" presStyleIdx="1" presStyleCnt="3">
        <dgm:presLayoutVars>
          <dgm:bulletEnabled val="1"/>
        </dgm:presLayoutVars>
      </dgm:prSet>
      <dgm:spPr/>
    </dgm:pt>
    <dgm:pt modelId="{4CFE8AE8-420A-4469-8B4F-C51C2D6D6EDC}" type="pres">
      <dgm:prSet presAssocID="{3C775F56-945F-4EF2-9B17-4284A00A113B}" presName="spacerL" presStyleCnt="0"/>
      <dgm:spPr/>
    </dgm:pt>
    <dgm:pt modelId="{ADECC2E6-A837-476B-B01B-3BDCC634B45C}" type="pres">
      <dgm:prSet presAssocID="{3C775F56-945F-4EF2-9B17-4284A00A113B}" presName="sibTrans" presStyleLbl="sibTrans2D1" presStyleIdx="1" presStyleCnt="2"/>
      <dgm:spPr/>
    </dgm:pt>
    <dgm:pt modelId="{A1FCEA42-D52A-4159-A799-867552081569}" type="pres">
      <dgm:prSet presAssocID="{3C775F56-945F-4EF2-9B17-4284A00A113B}" presName="spacerR" presStyleCnt="0"/>
      <dgm:spPr/>
    </dgm:pt>
    <dgm:pt modelId="{008B9349-FFB7-462C-B111-44F661C35BBB}" type="pres">
      <dgm:prSet presAssocID="{AD991163-39CA-4622-AA0C-FA2FCFBDBF62}" presName="node" presStyleLbl="node1" presStyleIdx="2" presStyleCnt="3">
        <dgm:presLayoutVars>
          <dgm:bulletEnabled val="1"/>
        </dgm:presLayoutVars>
      </dgm:prSet>
      <dgm:spPr/>
    </dgm:pt>
  </dgm:ptLst>
  <dgm:cxnLst>
    <dgm:cxn modelId="{57FACE0A-9B95-48C5-A091-72147B69B6F7}" type="presOf" srcId="{7DEE8A20-A441-4C2A-802A-80CA2DA04DD9}" destId="{8C850C99-5D6C-4903-B131-AE9228AC5B34}" srcOrd="0" destOrd="0" presId="urn:microsoft.com/office/officeart/2005/8/layout/equation1"/>
    <dgm:cxn modelId="{B4DE240C-B4B4-4EA1-B9B3-4C6026BB619D}" type="presOf" srcId="{3C775F56-945F-4EF2-9B17-4284A00A113B}" destId="{ADECC2E6-A837-476B-B01B-3BDCC634B45C}" srcOrd="0" destOrd="0" presId="urn:microsoft.com/office/officeart/2005/8/layout/equation1"/>
    <dgm:cxn modelId="{DF77B33C-01B2-440B-8023-92DE32251CD2}" srcId="{7DEE8A20-A441-4C2A-802A-80CA2DA04DD9}" destId="{970A8064-8AEE-45AE-B701-C58DC6A2CB9F}" srcOrd="0" destOrd="0" parTransId="{9E35920E-41FC-4127-82CD-D988BE9C6ABA}" sibTransId="{115B9867-6972-4CDF-BCFC-F604829DF105}"/>
    <dgm:cxn modelId="{06643C41-199F-49C8-9F37-1896E5F7A6FE}" srcId="{7DEE8A20-A441-4C2A-802A-80CA2DA04DD9}" destId="{0A14F40D-D136-409A-B76E-E0825C9C42CF}" srcOrd="1" destOrd="0" parTransId="{3DC8CC7E-0DAD-4E60-96F4-0EE11A7C7138}" sibTransId="{3C775F56-945F-4EF2-9B17-4284A00A113B}"/>
    <dgm:cxn modelId="{F405B64F-2247-46BA-892B-43D8C1FD37B0}" type="presOf" srcId="{115B9867-6972-4CDF-BCFC-F604829DF105}" destId="{FB5C0B53-9773-4B78-AA61-0A07B9E3654E}" srcOrd="0" destOrd="0" presId="urn:microsoft.com/office/officeart/2005/8/layout/equation1"/>
    <dgm:cxn modelId="{D7548152-C6C2-44BF-849A-5FA87B7B7CBE}" type="presOf" srcId="{970A8064-8AEE-45AE-B701-C58DC6A2CB9F}" destId="{30E24A41-62AD-4029-99E9-558043EBF4BF}" srcOrd="0" destOrd="0" presId="urn:microsoft.com/office/officeart/2005/8/layout/equation1"/>
    <dgm:cxn modelId="{CA3B8E76-0D0A-4426-9BBF-ADE878D077AF}" type="presOf" srcId="{AD991163-39CA-4622-AA0C-FA2FCFBDBF62}" destId="{008B9349-FFB7-462C-B111-44F661C35BBB}" srcOrd="0" destOrd="0" presId="urn:microsoft.com/office/officeart/2005/8/layout/equation1"/>
    <dgm:cxn modelId="{249E96BF-F2E0-425C-98BE-FE20638D0C58}" type="presOf" srcId="{0A14F40D-D136-409A-B76E-E0825C9C42CF}" destId="{74953345-3210-4FA6-B3F9-0BAD7987715A}" srcOrd="0" destOrd="0" presId="urn:microsoft.com/office/officeart/2005/8/layout/equation1"/>
    <dgm:cxn modelId="{B80D9FF5-814D-49EB-AC7C-E36936478BC9}" srcId="{7DEE8A20-A441-4C2A-802A-80CA2DA04DD9}" destId="{AD991163-39CA-4622-AA0C-FA2FCFBDBF62}" srcOrd="2" destOrd="0" parTransId="{21475CC6-72FB-43FC-86E7-B4C50425C9F0}" sibTransId="{79FF617B-9A17-485F-8A6E-FE0213CD6F2F}"/>
    <dgm:cxn modelId="{CD811A0E-522F-4030-942F-FD499693A40B}" type="presParOf" srcId="{8C850C99-5D6C-4903-B131-AE9228AC5B34}" destId="{30E24A41-62AD-4029-99E9-558043EBF4BF}" srcOrd="0" destOrd="0" presId="urn:microsoft.com/office/officeart/2005/8/layout/equation1"/>
    <dgm:cxn modelId="{A8164AED-3B43-4E7C-8037-C09E21F1E157}" type="presParOf" srcId="{8C850C99-5D6C-4903-B131-AE9228AC5B34}" destId="{C2511547-A94C-4068-B415-CF9F6D8AE07E}" srcOrd="1" destOrd="0" presId="urn:microsoft.com/office/officeart/2005/8/layout/equation1"/>
    <dgm:cxn modelId="{395B5119-278E-48E5-AB3F-244E3D39F5D5}" type="presParOf" srcId="{8C850C99-5D6C-4903-B131-AE9228AC5B34}" destId="{FB5C0B53-9773-4B78-AA61-0A07B9E3654E}" srcOrd="2" destOrd="0" presId="urn:microsoft.com/office/officeart/2005/8/layout/equation1"/>
    <dgm:cxn modelId="{AE0D24DD-AEFB-4951-A3CA-EF9AF6A41BDE}" type="presParOf" srcId="{8C850C99-5D6C-4903-B131-AE9228AC5B34}" destId="{7C9DE5F4-A713-4E48-BE0C-5C7FC3E1CA79}" srcOrd="3" destOrd="0" presId="urn:microsoft.com/office/officeart/2005/8/layout/equation1"/>
    <dgm:cxn modelId="{4E2A7A3E-82DB-4887-841B-1076084F80A0}" type="presParOf" srcId="{8C850C99-5D6C-4903-B131-AE9228AC5B34}" destId="{74953345-3210-4FA6-B3F9-0BAD7987715A}" srcOrd="4" destOrd="0" presId="urn:microsoft.com/office/officeart/2005/8/layout/equation1"/>
    <dgm:cxn modelId="{B69CF940-FBED-4739-9ADB-B2BFA20D4AB2}" type="presParOf" srcId="{8C850C99-5D6C-4903-B131-AE9228AC5B34}" destId="{4CFE8AE8-420A-4469-8B4F-C51C2D6D6EDC}" srcOrd="5" destOrd="0" presId="urn:microsoft.com/office/officeart/2005/8/layout/equation1"/>
    <dgm:cxn modelId="{E635617D-B839-4725-9F58-B54E66C51E08}" type="presParOf" srcId="{8C850C99-5D6C-4903-B131-AE9228AC5B34}" destId="{ADECC2E6-A837-476B-B01B-3BDCC634B45C}" srcOrd="6" destOrd="0" presId="urn:microsoft.com/office/officeart/2005/8/layout/equation1"/>
    <dgm:cxn modelId="{69ADE1D9-7C99-4594-BCA5-EBCEA836BA90}" type="presParOf" srcId="{8C850C99-5D6C-4903-B131-AE9228AC5B34}" destId="{A1FCEA42-D52A-4159-A799-867552081569}" srcOrd="7" destOrd="0" presId="urn:microsoft.com/office/officeart/2005/8/layout/equation1"/>
    <dgm:cxn modelId="{90D68F11-FC1A-4367-AF2D-8FD1FB2ED2BA}" type="presParOf" srcId="{8C850C99-5D6C-4903-B131-AE9228AC5B34}" destId="{008B9349-FFB7-462C-B111-44F661C35BB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24A41-62AD-4029-99E9-558043EBF4BF}">
      <dsp:nvSpPr>
        <dsp:cNvPr id="0" name=""/>
        <dsp:cNvSpPr/>
      </dsp:nvSpPr>
      <dsp:spPr>
        <a:xfrm>
          <a:off x="793" y="127308"/>
          <a:ext cx="1052008" cy="1052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DEV</a:t>
          </a:r>
        </a:p>
      </dsp:txBody>
      <dsp:txXfrm>
        <a:off x="154856" y="281371"/>
        <a:ext cx="743882" cy="743882"/>
      </dsp:txXfrm>
    </dsp:sp>
    <dsp:sp modelId="{FB5C0B53-9773-4B78-AA61-0A07B9E3654E}">
      <dsp:nvSpPr>
        <dsp:cNvPr id="0" name=""/>
        <dsp:cNvSpPr/>
      </dsp:nvSpPr>
      <dsp:spPr>
        <a:xfrm>
          <a:off x="1138225" y="348229"/>
          <a:ext cx="610165" cy="610165"/>
        </a:xfrm>
        <a:prstGeom prst="mathPlus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19102" y="581556"/>
        <a:ext cx="448411" cy="143511"/>
      </dsp:txXfrm>
    </dsp:sp>
    <dsp:sp modelId="{74953345-3210-4FA6-B3F9-0BAD7987715A}">
      <dsp:nvSpPr>
        <dsp:cNvPr id="0" name=""/>
        <dsp:cNvSpPr/>
      </dsp:nvSpPr>
      <dsp:spPr>
        <a:xfrm>
          <a:off x="1833814" y="127308"/>
          <a:ext cx="1052008" cy="10520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Agilité des OPS</a:t>
          </a:r>
        </a:p>
      </dsp:txBody>
      <dsp:txXfrm>
        <a:off x="1987877" y="281371"/>
        <a:ext cx="743882" cy="743882"/>
      </dsp:txXfrm>
    </dsp:sp>
    <dsp:sp modelId="{ADECC2E6-A837-476B-B01B-3BDCC634B45C}">
      <dsp:nvSpPr>
        <dsp:cNvPr id="0" name=""/>
        <dsp:cNvSpPr/>
      </dsp:nvSpPr>
      <dsp:spPr>
        <a:xfrm>
          <a:off x="2971246" y="348229"/>
          <a:ext cx="610165" cy="610165"/>
        </a:xfrm>
        <a:prstGeom prst="mathEqual">
          <a:avLst/>
        </a:prstGeom>
        <a:solidFill>
          <a:srgbClr val="EE3B4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2123" y="473923"/>
        <a:ext cx="448411" cy="358777"/>
      </dsp:txXfrm>
    </dsp:sp>
    <dsp:sp modelId="{008B9349-FFB7-462C-B111-44F661C35BBB}">
      <dsp:nvSpPr>
        <dsp:cNvPr id="0" name=""/>
        <dsp:cNvSpPr/>
      </dsp:nvSpPr>
      <dsp:spPr>
        <a:xfrm>
          <a:off x="3666834" y="127308"/>
          <a:ext cx="1052008" cy="1052008"/>
        </a:xfrm>
        <a:prstGeom prst="ellipse">
          <a:avLst/>
        </a:prstGeom>
        <a:solidFill>
          <a:srgbClr val="EE3B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DEVOPS</a:t>
          </a:r>
        </a:p>
      </dsp:txBody>
      <dsp:txXfrm>
        <a:off x="3820897" y="281371"/>
        <a:ext cx="743882" cy="74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pPr/>
              <a:t>06/06/2018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pPr/>
              <a:t>06/06/2018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921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747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Reinvent existing businesses &amp; create new ones by leveraging heritage strengths with emerging technologies in new products, services &amp; experiences.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Achieve hyper-agility in core business processes by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hamessing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end to end digital processes, automation, AI, and scalable on-demand platforms.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Match digital ambition with digital capability by simplifying, modernizing &amp; securing enabling systems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15</a:t>
            </a:fld>
            <a:endParaRPr lang="es-ES_trad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74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 Gather inputs from multiple sources</a:t>
            </a:r>
            <a:r>
              <a:rPr lang="en-US" sz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Identify opportunities |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Synthesise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prioritise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 Design | Prototype | Validate | Iterate</a:t>
            </a:r>
            <a:r>
              <a:rPr lang="en-US" sz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Minimum Viable Product defined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- Build, launch and test pilots</a:t>
            </a:r>
            <a:r>
              <a:rPr lang="en-US" sz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 up people, processes and technology to scale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27</a:t>
            </a:fld>
            <a:endParaRPr lang="es-ES_trad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192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828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408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3808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826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636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935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4078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4332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438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876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NEST : plateforme</a:t>
            </a:r>
            <a:r>
              <a:rPr lang="fr-FR" baseline="0" dirty="0"/>
              <a:t> d’investissement</a:t>
            </a:r>
          </a:p>
          <a:p>
            <a:r>
              <a:rPr lang="fr-FR" baseline="0" dirty="0" err="1"/>
              <a:t>KickStarter</a:t>
            </a:r>
            <a:r>
              <a:rPr lang="fr-FR" baseline="0" dirty="0"/>
              <a:t> : plateforme </a:t>
            </a:r>
            <a:r>
              <a:rPr lang="fr-FR" baseline="0" dirty="0" err="1"/>
              <a:t>funding</a:t>
            </a:r>
            <a:endParaRPr lang="fr-FR" baseline="0" dirty="0"/>
          </a:p>
          <a:p>
            <a:r>
              <a:rPr lang="fr-FR" baseline="0" dirty="0" err="1"/>
              <a:t>KissKiss</a:t>
            </a:r>
            <a:r>
              <a:rPr lang="fr-FR" baseline="0" dirty="0"/>
              <a:t> Bank </a:t>
            </a:r>
            <a:r>
              <a:rPr lang="fr-FR" baseline="0" dirty="0" err="1"/>
              <a:t>Bank</a:t>
            </a:r>
            <a:r>
              <a:rPr lang="fr-FR" baseline="0" dirty="0"/>
              <a:t>: </a:t>
            </a:r>
            <a:r>
              <a:rPr lang="fr-FR" baseline="0" dirty="0" err="1"/>
              <a:t>Crowdfunding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38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59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- Customer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experience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one of the top drivers of IT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Investment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. Banks are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looking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enhance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digital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touch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points,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real-time for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personalized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services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More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than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half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the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are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expected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acquire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startups to support bimodal IT &amp; innovation and gain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technology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required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for digital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With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only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 few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running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cloud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,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analysts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expect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that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all new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core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relacements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in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cloud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Banks are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experimenting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blockchain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 areas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like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payments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trading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&amp;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settlements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etc.,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making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one of the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most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disruptive technologies of all time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will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increasingly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use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analytics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capitalize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on the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vast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customer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available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them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improve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sales,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mitigate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risks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&amp;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prevent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fraud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Banks are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moving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open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banking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and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using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APIs to open up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their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data and 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resources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to 3rd parties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9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err="1">
                <a:latin typeface="Arial" pitchFamily="34" charset="0"/>
                <a:cs typeface="Arial" pitchFamily="34" charset="0"/>
              </a:rPr>
              <a:t>AliPay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Transferwise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PayPal, Square,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Klarna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Lightspeed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589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044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957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‹#›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  <p:sldLayoutId id="21474837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gif"/><Relationship Id="rId1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9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8.png"/><Relationship Id="rId11" Type="http://schemas.openxmlformats.org/officeDocument/2006/relationships/image" Target="../media/image5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 23">
            <a:extLst>
              <a:ext uri="{FF2B5EF4-FFF2-40B4-BE49-F238E27FC236}">
                <a16:creationId xmlns:a16="http://schemas.microsoft.com/office/drawing/2014/main" id="{8900E9CA-447F-4F9F-B53E-0FC7BF7FF105}"/>
              </a:ext>
            </a:extLst>
          </p:cNvPr>
          <p:cNvSpPr/>
          <p:nvPr/>
        </p:nvSpPr>
        <p:spPr>
          <a:xfrm rot="5400000">
            <a:off x="4037165" y="-893462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Forma libre 23">
            <a:extLst>
              <a:ext uri="{FF2B5EF4-FFF2-40B4-BE49-F238E27FC236}">
                <a16:creationId xmlns:a16="http://schemas.microsoft.com/office/drawing/2014/main" id="{8277D53D-5396-4E51-A871-04EB67E2A461}"/>
              </a:ext>
            </a:extLst>
          </p:cNvPr>
          <p:cNvSpPr/>
          <p:nvPr/>
        </p:nvSpPr>
        <p:spPr>
          <a:xfrm rot="16200000">
            <a:off x="4090510" y="-1837726"/>
            <a:ext cx="705971" cy="765458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Marcador de texto 13"/>
          <p:cNvSpPr txBox="1">
            <a:spLocks/>
          </p:cNvSpPr>
          <p:nvPr/>
        </p:nvSpPr>
        <p:spPr>
          <a:xfrm>
            <a:off x="942976" y="1622545"/>
            <a:ext cx="5809297" cy="53027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_tradnl" sz="400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rPr>
              <a:t>TRANSFORMATION</a:t>
            </a: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1067699" y="3373207"/>
            <a:ext cx="397192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BANQUE DE DEMAIN… AUJOURD’HUI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EF0DD-1C41-492A-A410-A2D9D86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" y="261180"/>
            <a:ext cx="1536226" cy="23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0D8252-2501-4CB4-87D3-8AB7E2D9FD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71591" l="10000" r="90000">
                        <a14:foregroundMark x1="75200" y1="39015" x2="75200" y2="39015"/>
                        <a14:foregroundMark x1="71600" y1="42677" x2="71600" y2="42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060" t="17575" r="12473" b="27844"/>
          <a:stretch/>
        </p:blipFill>
        <p:spPr>
          <a:xfrm>
            <a:off x="4981512" y="2454216"/>
            <a:ext cx="3541521" cy="20558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C36856-CC6C-487E-9E35-83CCA751BE5F}"/>
              </a:ext>
            </a:extLst>
          </p:cNvPr>
          <p:cNvSpPr/>
          <p:nvPr/>
        </p:nvSpPr>
        <p:spPr>
          <a:xfrm>
            <a:off x="3233228" y="2540166"/>
            <a:ext cx="2482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Raleway Light" charset="0"/>
              </a:rPr>
              <a:t>DIGITALE</a:t>
            </a:r>
            <a:endParaRPr lang="fr-FR" sz="4000" dirty="0">
              <a:solidFill>
                <a:schemeClr val="bg1"/>
              </a:solidFill>
              <a:latin typeface="Raleway Light" charset="0"/>
            </a:endParaRP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5CDA4096-DF03-4B3F-ABDB-6F7CAEFAA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8" y="4074623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2"/>
          </p:nvPr>
        </p:nvSpPr>
        <p:spPr>
          <a:xfrm>
            <a:off x="1853945" y="0"/>
            <a:ext cx="5191897" cy="5046921"/>
          </a:xfrm>
          <a:solidFill>
            <a:srgbClr val="EE3B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2601422" y="1875621"/>
            <a:ext cx="4163457" cy="57695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FINTECH : FINANCE &amp; TECHNOLGIES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8 CAT</a:t>
            </a:r>
            <a:r>
              <a:rPr lang="fr-FR" sz="1600" dirty="0">
                <a:solidFill>
                  <a:schemeClr val="bg1"/>
                </a:solidFill>
              </a:rPr>
              <a:t>ÉGORIES DE </a:t>
            </a:r>
            <a:r>
              <a:rPr lang="es-ES_tradnl" sz="1600" dirty="0">
                <a:solidFill>
                  <a:schemeClr val="bg1"/>
                </a:solidFill>
              </a:rPr>
              <a:t>FINTECHS SE D</a:t>
            </a:r>
            <a:r>
              <a:rPr lang="fr-FR" sz="1600" dirty="0">
                <a:solidFill>
                  <a:schemeClr val="bg1"/>
                </a:solidFill>
              </a:rPr>
              <a:t>ÉMARQUENT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57F580A-C2F1-4214-BC52-0A5378A76FB0}"/>
              </a:ext>
            </a:extLst>
          </p:cNvPr>
          <p:cNvSpPr txBox="1">
            <a:spLocks/>
          </p:cNvSpPr>
          <p:nvPr/>
        </p:nvSpPr>
        <p:spPr>
          <a:xfrm>
            <a:off x="5612977" y="151126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PLANIFICATION</a:t>
            </a:r>
          </a:p>
        </p:txBody>
      </p:sp>
      <p:sp>
        <p:nvSpPr>
          <p:cNvPr id="15" name="Rectángulo redondeado 9">
            <a:extLst>
              <a:ext uri="{FF2B5EF4-FFF2-40B4-BE49-F238E27FC236}">
                <a16:creationId xmlns:a16="http://schemas.microsoft.com/office/drawing/2014/main" id="{3E2BEF1E-98FB-404D-B88A-A17E0F62AD91}"/>
              </a:ext>
            </a:extLst>
          </p:cNvPr>
          <p:cNvSpPr/>
          <p:nvPr/>
        </p:nvSpPr>
        <p:spPr>
          <a:xfrm>
            <a:off x="4604659" y="145397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E7EEFEBC-95CB-46DC-A743-8E4626B2BFDE}"/>
              </a:ext>
            </a:extLst>
          </p:cNvPr>
          <p:cNvSpPr txBox="1">
            <a:spLocks/>
          </p:cNvSpPr>
          <p:nvPr/>
        </p:nvSpPr>
        <p:spPr>
          <a:xfrm>
            <a:off x="5600270" y="2286766"/>
            <a:ext cx="325725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PRÊTS &amp; FINANCEMENTS PARTICIPATIFS</a:t>
            </a:r>
          </a:p>
        </p:txBody>
      </p:sp>
      <p:sp>
        <p:nvSpPr>
          <p:cNvPr id="18" name="Rectángulo redondeado 12">
            <a:extLst>
              <a:ext uri="{FF2B5EF4-FFF2-40B4-BE49-F238E27FC236}">
                <a16:creationId xmlns:a16="http://schemas.microsoft.com/office/drawing/2014/main" id="{9523A22D-ACB0-403E-BB11-BCEF5148FF05}"/>
              </a:ext>
            </a:extLst>
          </p:cNvPr>
          <p:cNvSpPr/>
          <p:nvPr/>
        </p:nvSpPr>
        <p:spPr>
          <a:xfrm>
            <a:off x="4602195" y="226776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C18BFEB3-B58A-4FDC-81F2-EB67F7F27295}"/>
              </a:ext>
            </a:extLst>
          </p:cNvPr>
          <p:cNvSpPr txBox="1">
            <a:spLocks/>
          </p:cNvSpPr>
          <p:nvPr/>
        </p:nvSpPr>
        <p:spPr>
          <a:xfrm>
            <a:off x="5610515" y="3152891"/>
            <a:ext cx="2956196" cy="42292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ÉCURITE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ángulo redondeado 15">
            <a:extLst>
              <a:ext uri="{FF2B5EF4-FFF2-40B4-BE49-F238E27FC236}">
                <a16:creationId xmlns:a16="http://schemas.microsoft.com/office/drawing/2014/main" id="{DB551823-35B7-409E-897A-C29CAAA7744D}"/>
              </a:ext>
            </a:extLst>
          </p:cNvPr>
          <p:cNvSpPr/>
          <p:nvPr/>
        </p:nvSpPr>
        <p:spPr>
          <a:xfrm>
            <a:off x="4604659" y="308560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16">
            <a:extLst>
              <a:ext uri="{FF2B5EF4-FFF2-40B4-BE49-F238E27FC236}">
                <a16:creationId xmlns:a16="http://schemas.microsoft.com/office/drawing/2014/main" id="{DE5D5CD3-C107-4363-85FF-0C3799CA09A9}"/>
              </a:ext>
            </a:extLst>
          </p:cNvPr>
          <p:cNvSpPr/>
          <p:nvPr/>
        </p:nvSpPr>
        <p:spPr>
          <a:xfrm>
            <a:off x="569903" y="145397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redondeado 17">
            <a:extLst>
              <a:ext uri="{FF2B5EF4-FFF2-40B4-BE49-F238E27FC236}">
                <a16:creationId xmlns:a16="http://schemas.microsoft.com/office/drawing/2014/main" id="{20818167-A793-4732-ADA2-21C3B82E6DA4}"/>
              </a:ext>
            </a:extLst>
          </p:cNvPr>
          <p:cNvSpPr/>
          <p:nvPr/>
        </p:nvSpPr>
        <p:spPr>
          <a:xfrm>
            <a:off x="569903" y="226776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2A4E08ED-9B61-4893-9E76-FA24B267155B}"/>
              </a:ext>
            </a:extLst>
          </p:cNvPr>
          <p:cNvSpPr/>
          <p:nvPr/>
        </p:nvSpPr>
        <p:spPr>
          <a:xfrm>
            <a:off x="569903" y="308560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5C10747E-5B68-455B-BC3C-BAEEAD204333}"/>
              </a:ext>
            </a:extLst>
          </p:cNvPr>
          <p:cNvSpPr txBox="1">
            <a:spLocks/>
          </p:cNvSpPr>
          <p:nvPr/>
        </p:nvSpPr>
        <p:spPr>
          <a:xfrm>
            <a:off x="1520068" y="148617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&amp; ANALYTICS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B9B6249E-160C-4F4F-A27F-D64B9921B403}"/>
              </a:ext>
            </a:extLst>
          </p:cNvPr>
          <p:cNvSpPr txBox="1">
            <a:spLocks/>
          </p:cNvSpPr>
          <p:nvPr/>
        </p:nvSpPr>
        <p:spPr>
          <a:xfrm>
            <a:off x="1508665" y="228676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INVESTISSEMENTS</a:t>
            </a:r>
          </a:p>
        </p:txBody>
      </p:sp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2CC85037-195D-44B3-BEA6-347B628E524A}"/>
              </a:ext>
            </a:extLst>
          </p:cNvPr>
          <p:cNvSpPr txBox="1">
            <a:spLocks/>
          </p:cNvSpPr>
          <p:nvPr/>
        </p:nvSpPr>
        <p:spPr>
          <a:xfrm>
            <a:off x="1520068" y="309592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CARTES DE D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BIT | CR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DIT</a:t>
            </a:r>
          </a:p>
        </p:txBody>
      </p:sp>
      <p:sp>
        <p:nvSpPr>
          <p:cNvPr id="47" name="Rectángulo redondeado 18">
            <a:extLst>
              <a:ext uri="{FF2B5EF4-FFF2-40B4-BE49-F238E27FC236}">
                <a16:creationId xmlns:a16="http://schemas.microsoft.com/office/drawing/2014/main" id="{3D171CE4-CA47-4AC4-95DD-C884D959AF55}"/>
              </a:ext>
            </a:extLst>
          </p:cNvPr>
          <p:cNvSpPr/>
          <p:nvPr/>
        </p:nvSpPr>
        <p:spPr>
          <a:xfrm>
            <a:off x="572365" y="390344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52A452D-96EE-4AB0-A5DC-D0C0D85AB118}"/>
              </a:ext>
            </a:extLst>
          </p:cNvPr>
          <p:cNvSpPr txBox="1">
            <a:spLocks/>
          </p:cNvSpPr>
          <p:nvPr/>
        </p:nvSpPr>
        <p:spPr>
          <a:xfrm>
            <a:off x="1508665" y="390437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 &amp; CRYPTO-MONNAIES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45B044E4-BBDE-4A10-AC10-371DDA0FE680}"/>
              </a:ext>
            </a:extLst>
          </p:cNvPr>
          <p:cNvSpPr txBox="1">
            <a:spLocks/>
          </p:cNvSpPr>
          <p:nvPr/>
        </p:nvSpPr>
        <p:spPr>
          <a:xfrm>
            <a:off x="5612977" y="3901374"/>
            <a:ext cx="2956196" cy="31259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PAIEMENTS</a:t>
            </a:r>
          </a:p>
        </p:txBody>
      </p:sp>
      <p:sp>
        <p:nvSpPr>
          <p:cNvPr id="52" name="Rectángulo redondeado 15">
            <a:extLst>
              <a:ext uri="{FF2B5EF4-FFF2-40B4-BE49-F238E27FC236}">
                <a16:creationId xmlns:a16="http://schemas.microsoft.com/office/drawing/2014/main" id="{1138CB29-4CF1-486A-BAF7-DEA9B0F6E8DF}"/>
              </a:ext>
            </a:extLst>
          </p:cNvPr>
          <p:cNvSpPr/>
          <p:nvPr/>
        </p:nvSpPr>
        <p:spPr>
          <a:xfrm>
            <a:off x="4604659" y="3900235"/>
            <a:ext cx="612064" cy="62910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D26831-DE52-45F7-BF10-1C870105B05E}"/>
              </a:ext>
            </a:extLst>
          </p:cNvPr>
          <p:cNvSpPr/>
          <p:nvPr/>
        </p:nvSpPr>
        <p:spPr>
          <a:xfrm>
            <a:off x="1446491" y="1693631"/>
            <a:ext cx="26866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Benchmark,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Solovis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</a:p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Zenefits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DocuSign,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Kreditech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352F4-1548-41A6-BB9A-931FD6795447}"/>
              </a:ext>
            </a:extLst>
          </p:cNvPr>
          <p:cNvSpPr/>
          <p:nvPr/>
        </p:nvSpPr>
        <p:spPr>
          <a:xfrm>
            <a:off x="1435088" y="2479711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Succession Advisory,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Wealthfront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Motif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Investing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Nutmeg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Fuscent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DD2C57-1FA9-4950-94FC-A7BDF8063282}"/>
              </a:ext>
            </a:extLst>
          </p:cNvPr>
          <p:cNvSpPr/>
          <p:nvPr/>
        </p:nvSpPr>
        <p:spPr>
          <a:xfrm>
            <a:off x="1446491" y="3269597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Itz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Cash,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nFinanSe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Nexxo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Financial,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AireLabs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Karma,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IZettle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F3CA58-6B6D-4724-BB84-A421E2AADC90}"/>
              </a:ext>
            </a:extLst>
          </p:cNvPr>
          <p:cNvSpPr/>
          <p:nvPr/>
        </p:nvSpPr>
        <p:spPr>
          <a:xfrm>
            <a:off x="1416446" y="4113846"/>
            <a:ext cx="2956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Coinbase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Ripple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Labs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C16F4-8E5F-49C0-A488-175ECE100C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60" y="4039156"/>
            <a:ext cx="338051" cy="33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6302E-776F-4D1E-862B-C5E2FEF474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43" y="3185698"/>
            <a:ext cx="428051" cy="42805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A29C8F9-B283-49BC-B142-9850630BCE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13" y="2398443"/>
            <a:ext cx="358698" cy="3586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0922821-719A-49CF-ACB1-CDD088216C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81" y="1579672"/>
            <a:ext cx="369707" cy="3697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D6D359A-49A5-4B67-B6C0-7C2A9185DE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700" y="1591975"/>
            <a:ext cx="347326" cy="3473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AA17DD7-C8EE-4323-89CE-CEF7A060C3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772" y="2398443"/>
            <a:ext cx="417190" cy="4171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49E93F7-189C-4D2A-90B3-7FD305FC0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789" y="3223637"/>
            <a:ext cx="352174" cy="3521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4897799-625F-4D13-B718-7DF704A353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284" y="3989597"/>
            <a:ext cx="404218" cy="40421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1837ED0-E451-4A1F-8980-73A0F867F174}"/>
              </a:ext>
            </a:extLst>
          </p:cNvPr>
          <p:cNvSpPr/>
          <p:nvPr/>
        </p:nvSpPr>
        <p:spPr>
          <a:xfrm>
            <a:off x="5500280" y="1709595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Strands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Slice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Techologies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Mint</a:t>
            </a: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620BA-1916-49D4-8559-ADC366A65270}"/>
              </a:ext>
            </a:extLst>
          </p:cNvPr>
          <p:cNvSpPr/>
          <p:nvPr/>
        </p:nvSpPr>
        <p:spPr>
          <a:xfrm>
            <a:off x="5494667" y="2484973"/>
            <a:ext cx="3139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Avant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Credit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SoFi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Asset Avenue,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Lending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Club,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Funding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 Circle,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DianRong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Kabbage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BankBazaar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C534FB-F0A1-4735-9342-FC311BB9A288}"/>
              </a:ext>
            </a:extLst>
          </p:cNvPr>
          <p:cNvSpPr/>
          <p:nvPr/>
        </p:nvSpPr>
        <p:spPr>
          <a:xfrm>
            <a:off x="5510525" y="3351671"/>
            <a:ext cx="29561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Bit9,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Veracode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TeleSign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  <a:p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82E381-99BC-4DF4-989D-9725AAD20D7D}"/>
              </a:ext>
            </a:extLst>
          </p:cNvPr>
          <p:cNvSpPr/>
          <p:nvPr/>
        </p:nvSpPr>
        <p:spPr>
          <a:xfrm>
            <a:off x="5512987" y="4100460"/>
            <a:ext cx="29561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AliPay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Transferwise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PayPal, Square,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Klarna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Lightspeed</a:t>
            </a:r>
            <a:endParaRPr lang="fr-FR" sz="105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</a:endParaRPr>
          </a:p>
        </p:txBody>
      </p:sp>
      <p:pic>
        <p:nvPicPr>
          <p:cNvPr id="38" name="Image 4">
            <a:extLst>
              <a:ext uri="{FF2B5EF4-FFF2-40B4-BE49-F238E27FC236}">
                <a16:creationId xmlns:a16="http://schemas.microsoft.com/office/drawing/2014/main" id="{3D149095-700A-444C-86CA-EF5134758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270" name="TextColumnContent">
            <a:extLst>
              <a:ext uri="{FF2B5EF4-FFF2-40B4-BE49-F238E27FC236}">
                <a16:creationId xmlns:a16="http://schemas.microsoft.com/office/drawing/2014/main" id="{B1F2F8A4-9A3A-45D2-B0EA-9E8760CCA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88001" y="1761987"/>
            <a:ext cx="3244598" cy="4468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Business incubation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Support of and cooperation with start-up companies in early stages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Venturing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Equity investments to assess and access new growth opportunities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Strategic partnerships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Partnerships and joint venture that drive incremental revenue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Mergers and acquisitions</a:t>
            </a:r>
            <a:br>
              <a:rPr lang="en-US" sz="1100" b="1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Acquisition of developed companies with existing business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endParaRPr lang="en-US" sz="1100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100" b="1" dirty="0">
                <a:solidFill>
                  <a:srgbClr val="EE3B42"/>
                </a:solidFill>
                <a:latin typeface="Arial"/>
                <a:cs typeface="Arial" pitchFamily="34" charset="0"/>
              </a:rPr>
              <a:t>Internal R&amp;D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</a:br>
            <a:r>
              <a:rPr lang="en-US" sz="1100" dirty="0">
                <a:solidFill>
                  <a:srgbClr val="000000"/>
                </a:solidFill>
                <a:latin typeface="Arial"/>
                <a:cs typeface="Arial" pitchFamily="34" charset="0"/>
              </a:rPr>
              <a:t>Internal product development</a:t>
            </a:r>
          </a:p>
        </p:txBody>
      </p:sp>
      <p:sp>
        <p:nvSpPr>
          <p:cNvPr id="455" name="Text Placeholder 20">
            <a:extLst>
              <a:ext uri="{FF2B5EF4-FFF2-40B4-BE49-F238E27FC236}">
                <a16:creationId xmlns:a16="http://schemas.microsoft.com/office/drawing/2014/main" id="{9CF6ED5B-8695-4763-A8FA-E983301FCCD5}"/>
              </a:ext>
            </a:extLst>
          </p:cNvPr>
          <p:cNvSpPr txBox="1">
            <a:spLocks/>
          </p:cNvSpPr>
          <p:nvPr/>
        </p:nvSpPr>
        <p:spPr>
          <a:xfrm>
            <a:off x="5663225" y="1278375"/>
            <a:ext cx="287810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E3B42"/>
                </a:solidFill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9DEED-86B6-4420-8795-6BF6D3E309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65" y="1278375"/>
            <a:ext cx="4843529" cy="36276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0436" y="4846717"/>
            <a:ext cx="955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Source: BCG</a:t>
            </a:r>
          </a:p>
        </p:txBody>
      </p:sp>
    </p:spTree>
    <p:extLst>
      <p:ext uri="{BB962C8B-B14F-4D97-AF65-F5344CB8AC3E}">
        <p14:creationId xmlns:p14="http://schemas.microsoft.com/office/powerpoint/2010/main" val="240382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>
              <a:latin typeface="Raleway Black"/>
            </a:endParaRP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  <a:latin typeface="Raleway Black"/>
              </a:rPr>
              <a:t>PLUSIEURES APPROCHES S’OFFRENT AUX BANQUES</a:t>
            </a:r>
            <a:endParaRPr lang="es-ES_tradnl" sz="1600" dirty="0">
              <a:solidFill>
                <a:schemeClr val="bg1"/>
              </a:solidFill>
              <a:latin typeface="Raleway Black"/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45" name="TextColumnContent">
            <a:extLst>
              <a:ext uri="{FF2B5EF4-FFF2-40B4-BE49-F238E27FC236}">
                <a16:creationId xmlns:a16="http://schemas.microsoft.com/office/drawing/2014/main" id="{BCF7EE2B-3D7B-41BD-8AEA-CDC9D1CD29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1936" y="1590875"/>
            <a:ext cx="1696885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  <a:t>Innovation Labs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Set up to experiment with emerging digital technologies</a:t>
            </a:r>
          </a:p>
        </p:txBody>
      </p:sp>
      <p:sp>
        <p:nvSpPr>
          <p:cNvPr id="47" name="TextColumnContent">
            <a:extLst>
              <a:ext uri="{FF2B5EF4-FFF2-40B4-BE49-F238E27FC236}">
                <a16:creationId xmlns:a16="http://schemas.microsoft.com/office/drawing/2014/main" id="{6CA4DAA3-B7AB-45E7-8CBA-2ED3F605E9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82506" y="1592756"/>
            <a:ext cx="3015552" cy="129266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  <a:t>FinTech acceleration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FinTechs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 receive short-term coaching &amp; funding. Barclays gains insight into current developments</a:t>
            </a:r>
          </a:p>
        </p:txBody>
      </p:sp>
      <p:sp>
        <p:nvSpPr>
          <p:cNvPr id="50" name="takeaway_box">
            <a:extLst>
              <a:ext uri="{FF2B5EF4-FFF2-40B4-BE49-F238E27FC236}">
                <a16:creationId xmlns:a16="http://schemas.microsoft.com/office/drawing/2014/main" id="{39308E64-FE38-4A76-81D2-E77BADF31E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79138" y="4264914"/>
            <a:ext cx="3289331" cy="742494"/>
          </a:xfrm>
          <a:prstGeom prst="rect">
            <a:avLst/>
          </a:prstGeom>
          <a:solidFill>
            <a:srgbClr val="EE3B4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Raleway Black"/>
                <a:cs typeface="Arial" pitchFamily="34" charset="0"/>
              </a:rPr>
              <a:t>No matter which option, FinTechs (or their technologies) can and should become part of ecosystem</a:t>
            </a:r>
          </a:p>
        </p:txBody>
      </p:sp>
      <p:sp>
        <p:nvSpPr>
          <p:cNvPr id="51" name="TextColumnContent">
            <a:extLst>
              <a:ext uri="{FF2B5EF4-FFF2-40B4-BE49-F238E27FC236}">
                <a16:creationId xmlns:a16="http://schemas.microsoft.com/office/drawing/2014/main" id="{B2031425-A4B0-4899-8AF8-B17D1F63EE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351" y="3034281"/>
            <a:ext cx="1696885" cy="131246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0" lvl="1" fontAlgn="base">
              <a:buClr>
                <a:srgbClr val="177B57"/>
              </a:buClr>
              <a:buSzPct val="100000"/>
            </a:pPr>
            <a: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  <a:t>FinTechs incubators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Raleway Black"/>
                <a:cs typeface="Arial" pitchFamily="34" charset="0"/>
              </a:rPr>
              <a:t>Main Incubator – </a:t>
            </a:r>
            <a:br>
              <a:rPr lang="en-US" sz="1200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Long-term approach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to develop FinTechs, e.g. for new product development</a:t>
            </a:r>
          </a:p>
        </p:txBody>
      </p:sp>
      <p:sp>
        <p:nvSpPr>
          <p:cNvPr id="52" name="TextColumnContent">
            <a:extLst>
              <a:ext uri="{FF2B5EF4-FFF2-40B4-BE49-F238E27FC236}">
                <a16:creationId xmlns:a16="http://schemas.microsoft.com/office/drawing/2014/main" id="{BE58CEFD-2DC8-4905-BA33-5DE4825ACE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6269" y="2477415"/>
            <a:ext cx="2939576" cy="150979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  <a:t>FinTech as technology providers </a:t>
            </a:r>
            <a:b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  <a:t>Payment networks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Earthport – Low-cost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international transaction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platform, partner e.g. BoA</a:t>
            </a:r>
          </a:p>
          <a:p>
            <a:pPr marL="174625" lvl="1" indent="-174625" fontAlgn="base">
              <a:buClr>
                <a:srgbClr val="177B57"/>
              </a:buClr>
              <a:buSzPct val="100000"/>
            </a:pPr>
            <a:br>
              <a:rPr lang="en-US" sz="1200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endParaRPr lang="en-US" sz="1200" dirty="0">
              <a:solidFill>
                <a:srgbClr val="000000"/>
              </a:solidFill>
              <a:latin typeface="Raleway Black"/>
              <a:cs typeface="Arial" pitchFamily="34" charset="0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:a16="http://schemas.microsoft.com/office/drawing/2014/main" id="{D7487EF7-A204-453E-A670-C50D4E3A28E5}"/>
              </a:ext>
            </a:extLst>
          </p:cNvPr>
          <p:cNvSpPr/>
          <p:nvPr/>
        </p:nvSpPr>
        <p:spPr>
          <a:xfrm>
            <a:off x="401010" y="1657580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1</a:t>
            </a:r>
          </a:p>
        </p:txBody>
      </p:sp>
      <p:sp>
        <p:nvSpPr>
          <p:cNvPr id="72" name="Oval 39">
            <a:extLst>
              <a:ext uri="{FF2B5EF4-FFF2-40B4-BE49-F238E27FC236}">
                <a16:creationId xmlns:a16="http://schemas.microsoft.com/office/drawing/2014/main" id="{949CC51C-E03C-4E9F-937D-9BDC74559B11}"/>
              </a:ext>
            </a:extLst>
          </p:cNvPr>
          <p:cNvSpPr/>
          <p:nvPr/>
        </p:nvSpPr>
        <p:spPr>
          <a:xfrm>
            <a:off x="412392" y="310554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2</a:t>
            </a:r>
          </a:p>
        </p:txBody>
      </p:sp>
      <p:sp>
        <p:nvSpPr>
          <p:cNvPr id="73" name="Oval 40">
            <a:extLst>
              <a:ext uri="{FF2B5EF4-FFF2-40B4-BE49-F238E27FC236}">
                <a16:creationId xmlns:a16="http://schemas.microsoft.com/office/drawing/2014/main" id="{3B9A4B4C-549C-4270-B893-C0F4AE04A98A}"/>
              </a:ext>
            </a:extLst>
          </p:cNvPr>
          <p:cNvSpPr/>
          <p:nvPr/>
        </p:nvSpPr>
        <p:spPr>
          <a:xfrm>
            <a:off x="2621580" y="171452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1</a:t>
            </a:r>
          </a:p>
        </p:txBody>
      </p:sp>
      <p:sp>
        <p:nvSpPr>
          <p:cNvPr id="74" name="Oval 41">
            <a:extLst>
              <a:ext uri="{FF2B5EF4-FFF2-40B4-BE49-F238E27FC236}">
                <a16:creationId xmlns:a16="http://schemas.microsoft.com/office/drawing/2014/main" id="{5E9EBE35-E750-4F19-841D-44EC179CCDF5}"/>
              </a:ext>
            </a:extLst>
          </p:cNvPr>
          <p:cNvSpPr/>
          <p:nvPr/>
        </p:nvSpPr>
        <p:spPr>
          <a:xfrm>
            <a:off x="2625084" y="2592978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2</a:t>
            </a: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861B03D-E8D7-46B7-A250-D085C24A4DBF}"/>
              </a:ext>
            </a:extLst>
          </p:cNvPr>
          <p:cNvSpPr txBox="1">
            <a:spLocks/>
          </p:cNvSpPr>
          <p:nvPr/>
        </p:nvSpPr>
        <p:spPr>
          <a:xfrm>
            <a:off x="3065748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  <a:latin typeface="Raleway Black"/>
              </a:rPr>
              <a:t>PARTNER</a:t>
            </a:r>
          </a:p>
        </p:txBody>
      </p:sp>
      <p:sp>
        <p:nvSpPr>
          <p:cNvPr id="79" name="Text Placeholder 20">
            <a:extLst>
              <a:ext uri="{FF2B5EF4-FFF2-40B4-BE49-F238E27FC236}">
                <a16:creationId xmlns:a16="http://schemas.microsoft.com/office/drawing/2014/main" id="{F41F19F8-C51A-42C1-A9D4-B13330925F31}"/>
              </a:ext>
            </a:extLst>
          </p:cNvPr>
          <p:cNvSpPr txBox="1">
            <a:spLocks/>
          </p:cNvSpPr>
          <p:nvPr/>
        </p:nvSpPr>
        <p:spPr>
          <a:xfrm>
            <a:off x="541970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  <a:latin typeface="Raleway Black"/>
              </a:rPr>
              <a:t>BUILD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62C76-CB50-46B6-BF84-2F338095146A}"/>
              </a:ext>
            </a:extLst>
          </p:cNvPr>
          <p:cNvSpPr/>
          <p:nvPr/>
        </p:nvSpPr>
        <p:spPr>
          <a:xfrm>
            <a:off x="2882506" y="3592538"/>
            <a:ext cx="25209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  <a:t>SME Business Lending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BBVA uses 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OnDeck’s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scoring system for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underwriting, Santander refers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customers to funding Circle</a:t>
            </a:r>
            <a:endParaRPr lang="fr-FR" sz="1200" dirty="0">
              <a:solidFill>
                <a:schemeClr val="tx2">
                  <a:lumMod val="50000"/>
                  <a:lumOff val="50000"/>
                </a:schemeClr>
              </a:solidFill>
              <a:latin typeface="Raleway Black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2F7E77-ACDA-40AA-9159-8AC269FD5C92}"/>
              </a:ext>
            </a:extLst>
          </p:cNvPr>
          <p:cNvSpPr/>
          <p:nvPr/>
        </p:nvSpPr>
        <p:spPr>
          <a:xfrm>
            <a:off x="2633465" y="3581085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3</a:t>
            </a:r>
          </a:p>
        </p:txBody>
      </p:sp>
      <p:sp>
        <p:nvSpPr>
          <p:cNvPr id="42" name="TextColumnContent">
            <a:extLst>
              <a:ext uri="{FF2B5EF4-FFF2-40B4-BE49-F238E27FC236}">
                <a16:creationId xmlns:a16="http://schemas.microsoft.com/office/drawing/2014/main" id="{36D3716F-790A-4E35-8386-81A5ACC290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4094" y="1705471"/>
            <a:ext cx="2687637" cy="129266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  <a:t>Venture Capital Funds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Santander, BBVA and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HSBC created VC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funds with volume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100+m$ each</a:t>
            </a:r>
          </a:p>
        </p:txBody>
      </p:sp>
      <p:sp>
        <p:nvSpPr>
          <p:cNvPr id="43" name="TextColumnContent">
            <a:extLst>
              <a:ext uri="{FF2B5EF4-FFF2-40B4-BE49-F238E27FC236}">
                <a16:creationId xmlns:a16="http://schemas.microsoft.com/office/drawing/2014/main" id="{40BD21F3-5017-4337-886C-5C067CC60B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8398" y="2851240"/>
            <a:ext cx="2687637" cy="109539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>
            <a:noAutofit/>
          </a:bodyPr>
          <a:lstStyle/>
          <a:p>
            <a:pPr marL="174625" lvl="1" indent="-174625" fontAlgn="base">
              <a:buClr>
                <a:srgbClr val="177B57"/>
              </a:buClr>
              <a:buSzPct val="100000"/>
              <a:buFont typeface="Arial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Raleway Black"/>
                <a:cs typeface="Arial" pitchFamily="34" charset="0"/>
              </a:rPr>
              <a:t>Full acquisitions</a:t>
            </a:r>
            <a:br>
              <a:rPr lang="en-US" sz="1200" b="1" dirty="0">
                <a:solidFill>
                  <a:srgbClr val="000000"/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BBVA bought online 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banking FinTech simple</a:t>
            </a:r>
            <a:b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</a:b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  <a:cs typeface="Arial" pitchFamily="34" charset="0"/>
              </a:rPr>
              <a:t>for 117m$</a:t>
            </a:r>
          </a:p>
        </p:txBody>
      </p:sp>
      <p:sp>
        <p:nvSpPr>
          <p:cNvPr id="44" name="Oval 44">
            <a:extLst>
              <a:ext uri="{FF2B5EF4-FFF2-40B4-BE49-F238E27FC236}">
                <a16:creationId xmlns:a16="http://schemas.microsoft.com/office/drawing/2014/main" id="{EBF5B678-CF17-4899-AD50-2990554E4AD8}"/>
              </a:ext>
            </a:extLst>
          </p:cNvPr>
          <p:cNvSpPr/>
          <p:nvPr/>
        </p:nvSpPr>
        <p:spPr>
          <a:xfrm>
            <a:off x="6324094" y="1767386"/>
            <a:ext cx="233360" cy="233360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1</a:t>
            </a: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3D24892-6C54-4726-A035-2D4209EB6315}"/>
              </a:ext>
            </a:extLst>
          </p:cNvPr>
          <p:cNvSpPr txBox="1">
            <a:spLocks/>
          </p:cNvSpPr>
          <p:nvPr/>
        </p:nvSpPr>
        <p:spPr>
          <a:xfrm>
            <a:off x="6331351" y="1323462"/>
            <a:ext cx="188693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  <a:latin typeface="Raleway Black"/>
              </a:rPr>
              <a:t>ACQUIRE</a:t>
            </a:r>
          </a:p>
        </p:txBody>
      </p:sp>
      <p:pic>
        <p:nvPicPr>
          <p:cNvPr id="63" name="Picture 2" descr="https://s2.qwant.com/thumbr/0x0/4/9/59b2c8080804ecfda7bcf66b5dcabd/b_1_q_0_p_0.jpg?u=http%3A%2F%2Fwww.sbnature.org%2Fcontent%2F466%2Fimage%2FWellsFargoLogo.jpg&amp;q=0&amp;b=1&amp;p=0&amp;a=1">
            <a:extLst>
              <a:ext uri="{FF2B5EF4-FFF2-40B4-BE49-F238E27FC236}">
                <a16:creationId xmlns:a16="http://schemas.microsoft.com/office/drawing/2014/main" id="{1D783316-4F1F-4BF5-AFF9-8CB212CC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7048" y="2538053"/>
            <a:ext cx="345748" cy="345483"/>
          </a:xfrm>
          <a:prstGeom prst="rect">
            <a:avLst/>
          </a:prstGeom>
          <a:noFill/>
        </p:spPr>
      </p:pic>
      <p:pic>
        <p:nvPicPr>
          <p:cNvPr id="64" name="Picture 4" descr="https://s2.qwant.com/thumbr/0x0/d/0/ef1b13afc4d07d6eb6d0b8e7f7f0f9/b_1_q_0_p_0.jpg?u=https%3A%2F%2Fnewsroom.mastercard.com%2Fwp-content%2Fuploads%2F2015%2F03%2Fcitigrouplogo.jpg&amp;q=0&amp;b=1&amp;p=0&amp;a=1">
            <a:extLst>
              <a:ext uri="{FF2B5EF4-FFF2-40B4-BE49-F238E27FC236}">
                <a16:creationId xmlns:a16="http://schemas.microsoft.com/office/drawing/2014/main" id="{E3B051BD-C4A4-4F0E-94BF-5A23278E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14648" t="10410" r="15483" b="22027"/>
          <a:stretch>
            <a:fillRect/>
          </a:stretch>
        </p:blipFill>
        <p:spPr bwMode="auto">
          <a:xfrm>
            <a:off x="1183446" y="2596311"/>
            <a:ext cx="345748" cy="229855"/>
          </a:xfrm>
          <a:prstGeom prst="rect">
            <a:avLst/>
          </a:prstGeom>
          <a:noFill/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83553780-881D-4079-84F3-FD76CA7E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9844" y="2522543"/>
            <a:ext cx="345748" cy="3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7" descr="https://s1.qwant.com/thumbr/0x0/1/7/c98075c41c4f073a8ce31721b5b489/b_1_q_0_p_0.jpg?u=http%3A%2F%2F4.bp.blogspot.com%2F_48CxvVdO5_A%2FS7HEL0Q1SnI%2FAAAAAAAAAMQ%2F8xNU3nJNq0o%2Fs1600%2Flogo%2Bbarclays.jpg&amp;q=0&amp;b=1&amp;p=0&amp;a=1">
            <a:extLst>
              <a:ext uri="{FF2B5EF4-FFF2-40B4-BE49-F238E27FC236}">
                <a16:creationId xmlns:a16="http://schemas.microsoft.com/office/drawing/2014/main" id="{4454C422-AA80-475A-B713-CA0F2441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6806" t="38426" r="9306" b="41435"/>
          <a:stretch>
            <a:fillRect/>
          </a:stretch>
        </p:blipFill>
        <p:spPr bwMode="auto">
          <a:xfrm>
            <a:off x="4525245" y="2290497"/>
            <a:ext cx="985301" cy="189230"/>
          </a:xfrm>
          <a:prstGeom prst="rect">
            <a:avLst/>
          </a:prstGeom>
          <a:noFill/>
        </p:spPr>
      </p:pic>
      <p:pic>
        <p:nvPicPr>
          <p:cNvPr id="67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D2316749-1766-44DA-B983-00309A8B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69086" y="2008139"/>
            <a:ext cx="790575" cy="252043"/>
          </a:xfrm>
          <a:prstGeom prst="rect">
            <a:avLst/>
          </a:prstGeom>
          <a:noFill/>
        </p:spPr>
      </p:pic>
      <p:pic>
        <p:nvPicPr>
          <p:cNvPr id="68" name="Picture 11" descr="https://s1.qwant.com/thumbr/0x0/1/d/a3ce0d9cfd8bb98200d64ef37f41fa/b_1_q_0_p_0.jpg?u=http%3A%2F%2Fimg1.blogcu.com%2Fimages%2Fc%2Fi%2Fh%2Fcihanhakimiyeti%2Fhsbc_logo.gif&amp;q=0&amp;b=1&amp;p=0&amp;a=1">
            <a:extLst>
              <a:ext uri="{FF2B5EF4-FFF2-40B4-BE49-F238E27FC236}">
                <a16:creationId xmlns:a16="http://schemas.microsoft.com/office/drawing/2014/main" id="{BE1DDDF5-A8E1-412B-B258-BFC75DC7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9932" b="40808"/>
          <a:stretch>
            <a:fillRect/>
          </a:stretch>
        </p:blipFill>
        <p:spPr bwMode="auto">
          <a:xfrm>
            <a:off x="8134601" y="2335987"/>
            <a:ext cx="790575" cy="152265"/>
          </a:xfrm>
          <a:prstGeom prst="rect">
            <a:avLst/>
          </a:prstGeom>
          <a:noFill/>
        </p:spPr>
      </p:pic>
      <p:pic>
        <p:nvPicPr>
          <p:cNvPr id="85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19F980F5-4C05-4377-8FC0-8DEFD6DC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8169085" y="2557280"/>
            <a:ext cx="651535" cy="224798"/>
          </a:xfrm>
          <a:prstGeom prst="rect">
            <a:avLst/>
          </a:prstGeom>
          <a:noFill/>
        </p:spPr>
      </p:pic>
      <p:pic>
        <p:nvPicPr>
          <p:cNvPr id="86" name="Picture 15" descr="https://s2.qwant.com/thumbr/0x0/5/d/07ca91edd31772e2b714e71d045b29/b_1_q_0_p_0.jpg?u=http%3A%2F%2Fwww.ci-portal.de%2Fwp-content%2Fuploads%2Fcommerzbank_logo3.jpg&amp;q=0&amp;b=1&amp;p=0&amp;a=1">
            <a:extLst>
              <a:ext uri="{FF2B5EF4-FFF2-40B4-BE49-F238E27FC236}">
                <a16:creationId xmlns:a16="http://schemas.microsoft.com/office/drawing/2014/main" id="{431EDF93-0D33-4030-A0CB-985B0A7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t="38000" b="39600"/>
          <a:stretch>
            <a:fillRect/>
          </a:stretch>
        </p:blipFill>
        <p:spPr bwMode="auto">
          <a:xfrm>
            <a:off x="768959" y="4326808"/>
            <a:ext cx="1043202" cy="146049"/>
          </a:xfrm>
          <a:prstGeom prst="rect">
            <a:avLst/>
          </a:prstGeom>
          <a:noFill/>
        </p:spPr>
      </p:pic>
      <p:pic>
        <p:nvPicPr>
          <p:cNvPr id="87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37AFFF66-F9A0-4CD1-8668-4479C535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18691" t="34574" r="19415" b="35206"/>
          <a:stretch>
            <a:fillRect/>
          </a:stretch>
        </p:blipFill>
        <p:spPr bwMode="auto">
          <a:xfrm>
            <a:off x="7443348" y="3699039"/>
            <a:ext cx="651535" cy="224798"/>
          </a:xfrm>
          <a:prstGeom prst="rect">
            <a:avLst/>
          </a:prstGeom>
          <a:noFill/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6DEB3F14-A0A0-4445-904B-4E93776E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52998" y="3706599"/>
            <a:ext cx="651534" cy="24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17" descr="https://s2.qwant.com/thumbr/0x0/c/5/583c5c6ef327c868546328205f89f8/b_1_q_0_p_0.jpg?u=https%3A%2F%2Fwww.nacha.org%2Fsites%2Fdefault%2Ffiles%2Fimages%2FEarthport_Logo_sml.png&amp;q=0&amp;b=1&amp;p=0&amp;a=1">
            <a:extLst>
              <a:ext uri="{FF2B5EF4-FFF2-40B4-BE49-F238E27FC236}">
                <a16:creationId xmlns:a16="http://schemas.microsoft.com/office/drawing/2014/main" id="{2DECF251-9B82-4B09-BCAE-D06BC972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2641" y="2804161"/>
            <a:ext cx="625675" cy="342001"/>
          </a:xfrm>
          <a:prstGeom prst="rect">
            <a:avLst/>
          </a:prstGeom>
          <a:noFill/>
        </p:spPr>
      </p:pic>
      <p:pic>
        <p:nvPicPr>
          <p:cNvPr id="90" name="Picture 19" descr="https://s1.qwant.com/thumbr/0x0/1/7/8221ae39f06c9bcc24a88813989c21/b_1_q_0_p_0.jpg?u=http%3A%2F%2F1.bp.blogspot.com%2F-Z3HLVym5QOQ%2FUQRglnrY3uI%2FAAAAAAADpAw%2FpKwIwVvwvow%2Fs1600%2FBank_of_America_Logo5.jpg&amp;q=0&amp;b=1&amp;p=0&amp;a=1">
            <a:extLst>
              <a:ext uri="{FF2B5EF4-FFF2-40B4-BE49-F238E27FC236}">
                <a16:creationId xmlns:a16="http://schemas.microsoft.com/office/drawing/2014/main" id="{EBE305A0-631D-4E26-8E4D-90230A22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t="32960" b="28234"/>
          <a:stretch>
            <a:fillRect/>
          </a:stretch>
        </p:blipFill>
        <p:spPr bwMode="auto">
          <a:xfrm>
            <a:off x="4752641" y="3239354"/>
            <a:ext cx="625675" cy="242800"/>
          </a:xfrm>
          <a:prstGeom prst="rect">
            <a:avLst/>
          </a:prstGeom>
          <a:noFill/>
        </p:spPr>
      </p:pic>
      <p:pic>
        <p:nvPicPr>
          <p:cNvPr id="91" name="Picture 13" descr="https://s1.qwant.com/thumbr/0x0/a/e/5af697d3420d7f183fc5dcb0c721b8/b_1_q_0_p_0.jpg?u=http%3A%2F%2F2.bp.blogspot.com%2F-yUEaMkPci0M%2FUM7NNV23SlI%2FAAAAAAAAJYo%2F_3JXzB_31AM%2Fs1600%2Flogo-bbva.jpg&amp;q=0&amp;b=1&amp;p=0&amp;a=1">
            <a:extLst>
              <a:ext uri="{FF2B5EF4-FFF2-40B4-BE49-F238E27FC236}">
                <a16:creationId xmlns:a16="http://schemas.microsoft.com/office/drawing/2014/main" id="{4200C591-FC5E-40B1-B5A0-3F154553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18691" t="34574" r="19415" b="35206"/>
          <a:stretch>
            <a:fillRect/>
          </a:stretch>
        </p:blipFill>
        <p:spPr bwMode="auto">
          <a:xfrm>
            <a:off x="3812887" y="4571010"/>
            <a:ext cx="625675" cy="215876"/>
          </a:xfrm>
          <a:prstGeom prst="rect">
            <a:avLst/>
          </a:prstGeom>
          <a:noFill/>
        </p:spPr>
      </p:pic>
      <p:pic>
        <p:nvPicPr>
          <p:cNvPr id="92" name="Picture 9" descr="https://s1.qwant.com/thumbr/0x0/8/7/8643bc17556af83495bc7b6b8c9efe/b_1_q_0_p_0.jpg?u=http%3A%2F%2Fwww.universia.net%2Fempresas%2Ffiles%2Flogosantander1.jpg&amp;q=0&amp;b=1&amp;p=0&amp;a=1">
            <a:extLst>
              <a:ext uri="{FF2B5EF4-FFF2-40B4-BE49-F238E27FC236}">
                <a16:creationId xmlns:a16="http://schemas.microsoft.com/office/drawing/2014/main" id="{20E56EB5-7418-41C5-9960-8F15EA1E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65748" y="4587414"/>
            <a:ext cx="625675" cy="199472"/>
          </a:xfrm>
          <a:prstGeom prst="rect">
            <a:avLst/>
          </a:prstGeom>
          <a:noFill/>
        </p:spPr>
      </p:pic>
      <p:pic>
        <p:nvPicPr>
          <p:cNvPr id="93" name="Picture 21" descr="https://s2.qwant.com/thumbr/0x0/5/4/2fe4024386e3c81de3a1765c53534a/b_1_q_0_p_0.jpg?u=http%3A%2F%2Fupload.wikimedia.org%2Fwikipedia%2Fcommons%2F9%2F90%2FOn_Deck_Logo_PRIMARY.png&amp;q=0&amp;b=1&amp;p=0&amp;a=1">
            <a:extLst>
              <a:ext uri="{FF2B5EF4-FFF2-40B4-BE49-F238E27FC236}">
                <a16:creationId xmlns:a16="http://schemas.microsoft.com/office/drawing/2014/main" id="{D06EBE81-AB6B-4414-B5A2-36612109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99293" y="4608201"/>
            <a:ext cx="625675" cy="123436"/>
          </a:xfrm>
          <a:prstGeom prst="rect">
            <a:avLst/>
          </a:prstGeom>
          <a:noFill/>
        </p:spPr>
      </p:pic>
      <p:sp>
        <p:nvSpPr>
          <p:cNvPr id="94" name="Oval 41">
            <a:extLst>
              <a:ext uri="{FF2B5EF4-FFF2-40B4-BE49-F238E27FC236}">
                <a16:creationId xmlns:a16="http://schemas.microsoft.com/office/drawing/2014/main" id="{12835B2E-1C9A-45EA-A285-F7E6676CDB0A}"/>
              </a:ext>
            </a:extLst>
          </p:cNvPr>
          <p:cNvSpPr/>
          <p:nvPr/>
        </p:nvSpPr>
        <p:spPr>
          <a:xfrm>
            <a:off x="6331351" y="2954489"/>
            <a:ext cx="226103" cy="284865"/>
          </a:xfrm>
          <a:prstGeom prst="ellipse">
            <a:avLst/>
          </a:prstGeom>
          <a:solidFill>
            <a:srgbClr val="EE3B4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Raleway Black"/>
                <a:cs typeface="Arial" pitchFamily="34" charset="0"/>
              </a:rPr>
              <a:t>2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20436" y="4846717"/>
            <a:ext cx="955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 Black"/>
              </a:rPr>
              <a:t>Source: BCG</a:t>
            </a:r>
          </a:p>
        </p:txBody>
      </p:sp>
    </p:spTree>
    <p:extLst>
      <p:ext uri="{BB962C8B-B14F-4D97-AF65-F5344CB8AC3E}">
        <p14:creationId xmlns:p14="http://schemas.microsoft.com/office/powerpoint/2010/main" val="41449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13"/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531899" cy="576956"/>
          </a:xfrm>
        </p:spPr>
        <p:txBody>
          <a:bodyPr/>
          <a:lstStyle/>
          <a:p>
            <a:r>
              <a:rPr lang="es-ES_tradnl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Challenge</a:t>
            </a:r>
            <a:r>
              <a:rPr lang="es-ES_tradnl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en-US" sz="1600" dirty="0">
                <a:solidFill>
                  <a:srgbClr val="EE3B42"/>
                </a:solidFill>
              </a:rPr>
              <a:t>COMMENT </a:t>
            </a:r>
            <a:r>
              <a:rPr lang="fr-FR" sz="1600" dirty="0">
                <a:solidFill>
                  <a:srgbClr val="EE3B42"/>
                </a:solidFill>
              </a:rPr>
              <a:t>RELEVER LE 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5" name="Image 4">
            <a:extLst>
              <a:ext uri="{FF2B5EF4-FFF2-40B4-BE49-F238E27FC236}">
                <a16:creationId xmlns:a16="http://schemas.microsoft.com/office/drawing/2014/main" id="{D12E17F6-A75D-45A9-B5EE-4B427F67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287777A-7EAF-421C-A31A-4621E4F42E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589" r="165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0"/>
          <p:cNvSpPr txBox="1">
            <a:spLocks/>
          </p:cNvSpPr>
          <p:nvPr/>
        </p:nvSpPr>
        <p:spPr>
          <a:xfrm>
            <a:off x="5578657" y="2320692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MODEL</a:t>
            </a: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559230" y="302410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MODELE OPERATIONNEL</a:t>
            </a: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5559230" y="383456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MODEL</a:t>
            </a: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4750338" y="206963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rgbClr val="EE3B42"/>
                </a:solidFill>
                <a:latin typeface="Raleway Light" charset="0"/>
                <a:ea typeface="Raleway Light" charset="0"/>
                <a:cs typeface="Raleway Light" charset="0"/>
              </a:rPr>
              <a:t>A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4750338" y="283861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B</a:t>
            </a: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4750338" y="359871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accent3"/>
                </a:solidFill>
                <a:latin typeface="Raleway Light" charset="0"/>
                <a:ea typeface="Raleway Light" charset="0"/>
                <a:cs typeface="Raleway Light" charset="0"/>
              </a:rPr>
              <a:t>C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281FE1C-894A-4786-A76C-491FCD06E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Image 4">
            <a:extLst>
              <a:ext uri="{FF2B5EF4-FFF2-40B4-BE49-F238E27FC236}">
                <a16:creationId xmlns:a16="http://schemas.microsoft.com/office/drawing/2014/main" id="{3A6FA899-A438-4AAF-80B6-859416EE0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24" name="Forma libre 23">
            <a:extLst>
              <a:ext uri="{FF2B5EF4-FFF2-40B4-BE49-F238E27FC236}">
                <a16:creationId xmlns:a16="http://schemas.microsoft.com/office/drawing/2014/main" id="{725393B7-EF28-44EE-9E0A-955BBC2905F6}"/>
              </a:ext>
            </a:extLst>
          </p:cNvPr>
          <p:cNvSpPr/>
          <p:nvPr/>
        </p:nvSpPr>
        <p:spPr>
          <a:xfrm rot="16200000">
            <a:off x="3935366" y="-3223073"/>
            <a:ext cx="705971" cy="8085701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3DAD2995-0E3C-4959-9643-88FFD9C24D1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QUELS SONT LES INGREDIENTS NECESSAIRES POUR LA TRANSFORMATION DIGITALE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919089" y="1451664"/>
            <a:ext cx="3475015" cy="532594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EE3B42"/>
                </a:solidFill>
              </a:rPr>
              <a:t>TROIS LEVIERS DE LA TRANSFORMATION DIGITALE</a:t>
            </a:r>
            <a:endParaRPr lang="es-ES_tradnl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13">
            <a:extLst>
              <a:ext uri="{FF2B5EF4-FFF2-40B4-BE49-F238E27FC236}">
                <a16:creationId xmlns:a16="http://schemas.microsoft.com/office/drawing/2014/main" id="{ADC68672-A970-4BAA-B023-02F49C338768}"/>
              </a:ext>
            </a:extLst>
          </p:cNvPr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6" name="Agrupar 6">
            <a:extLst>
              <a:ext uri="{FF2B5EF4-FFF2-40B4-BE49-F238E27FC236}">
                <a16:creationId xmlns:a16="http://schemas.microsoft.com/office/drawing/2014/main" id="{9C2FF958-493C-4DFB-A962-2C4C556AD576}"/>
              </a:ext>
            </a:extLst>
          </p:cNvPr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F53C40E2-1E71-4F86-96AC-0CBE4A27E991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orma libre 10">
              <a:extLst>
                <a:ext uri="{FF2B5EF4-FFF2-40B4-BE49-F238E27FC236}">
                  <a16:creationId xmlns:a16="http://schemas.microsoft.com/office/drawing/2014/main" id="{29E867B4-00E5-41D8-B4CA-0B58CF465BF1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" name="Rectángulo redondeado 11">
            <a:extLst>
              <a:ext uri="{FF2B5EF4-FFF2-40B4-BE49-F238E27FC236}">
                <a16:creationId xmlns:a16="http://schemas.microsoft.com/office/drawing/2014/main" id="{024118E5-7563-4A74-AF82-4A2C59BA33F1}"/>
              </a:ext>
            </a:extLst>
          </p:cNvPr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orma libre 12">
            <a:extLst>
              <a:ext uri="{FF2B5EF4-FFF2-40B4-BE49-F238E27FC236}">
                <a16:creationId xmlns:a16="http://schemas.microsoft.com/office/drawing/2014/main" id="{08BFE563-29E7-48E8-99DC-7B19C56777E8}"/>
              </a:ext>
            </a:extLst>
          </p:cNvPr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82B4DB73-CC9D-4C86-9D22-FFD23520D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918" y="2830067"/>
            <a:ext cx="3531899" cy="576956"/>
          </a:xfrm>
        </p:spPr>
        <p:txBody>
          <a:bodyPr/>
          <a:lstStyle/>
          <a:p>
            <a:r>
              <a:rPr lang="es-ES_tradnl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4B219C64-0690-445F-8C6D-C03DE117B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BUSINESS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281D5E5C-9540-4541-AFFF-B0EEB49D8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49ECF8B-A201-4481-B340-A8601E0AFD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9582" r="1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023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BUSINESS MODEL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4" name="Rectangle à coins arrondis 46">
            <a:extLst>
              <a:ext uri="{FF2B5EF4-FFF2-40B4-BE49-F238E27FC236}">
                <a16:creationId xmlns:a16="http://schemas.microsoft.com/office/drawing/2014/main" id="{C41A398B-CA23-409A-ABAE-3EB5673430F3}"/>
              </a:ext>
            </a:extLst>
          </p:cNvPr>
          <p:cNvSpPr/>
          <p:nvPr/>
        </p:nvSpPr>
        <p:spPr>
          <a:xfrm>
            <a:off x="525885" y="1699403"/>
            <a:ext cx="7060867" cy="105560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 a digital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payment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and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world,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financial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institutions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may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lose control over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their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’ transaction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experience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, the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industry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gets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disintermediated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as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cashless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transactions </a:t>
            </a:r>
            <a:r>
              <a:rPr lang="fr-FR" altLang="fr-FR" sz="1400" spc="3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grow</a:t>
            </a:r>
            <a:r>
              <a:rPr lang="fr-FR" altLang="fr-FR" sz="1400" spc="3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8060429-7158-474D-AB25-9D06FEC0488C}"/>
              </a:ext>
            </a:extLst>
          </p:cNvPr>
          <p:cNvSpPr txBox="1">
            <a:spLocks/>
          </p:cNvSpPr>
          <p:nvPr/>
        </p:nvSpPr>
        <p:spPr>
          <a:xfrm>
            <a:off x="424543" y="414884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4B68"/>
                </a:solidFill>
              </a:rPr>
              <a:t>MOBILE PAYMENT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E356076-5A93-43E3-91D5-C57E6B78D3C5}"/>
              </a:ext>
            </a:extLst>
          </p:cNvPr>
          <p:cNvSpPr txBox="1">
            <a:spLocks/>
          </p:cNvSpPr>
          <p:nvPr/>
        </p:nvSpPr>
        <p:spPr>
          <a:xfrm>
            <a:off x="2276717" y="4149285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5898E"/>
                </a:solidFill>
              </a:rPr>
              <a:t>DIGITAL WALLETS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6AB8438F-E719-4F74-95E6-049DD6EDEEF2}"/>
              </a:ext>
            </a:extLst>
          </p:cNvPr>
          <p:cNvSpPr txBox="1">
            <a:spLocks/>
          </p:cNvSpPr>
          <p:nvPr/>
        </p:nvSpPr>
        <p:spPr>
          <a:xfrm>
            <a:off x="4128891" y="4148841"/>
            <a:ext cx="1968711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DD760"/>
                </a:solidFill>
              </a:rPr>
              <a:t>INTEGRATED BILLING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EE043555-C9D5-4026-925F-75D3D831B620}"/>
              </a:ext>
            </a:extLst>
          </p:cNvPr>
          <p:cNvSpPr txBox="1">
            <a:spLocks/>
          </p:cNvSpPr>
          <p:nvPr/>
        </p:nvSpPr>
        <p:spPr>
          <a:xfrm>
            <a:off x="6235136" y="4148841"/>
            <a:ext cx="248432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BD303"/>
                </a:solidFill>
              </a:rPr>
              <a:t>STREAMLINED PAYMENTS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349C-8D30-4FF3-BD30-DBAE3A3F9C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04" y="2881790"/>
            <a:ext cx="1190832" cy="11908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6CA6FA-8EA0-404A-AD5E-AEB27CAA052D}"/>
              </a:ext>
            </a:extLst>
          </p:cNvPr>
          <p:cNvGrpSpPr/>
          <p:nvPr/>
        </p:nvGrpSpPr>
        <p:grpSpPr>
          <a:xfrm>
            <a:off x="2535826" y="2881791"/>
            <a:ext cx="1190832" cy="1190832"/>
            <a:chOff x="2171606" y="3744578"/>
            <a:chExt cx="1246406" cy="12464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34F720-1BCA-4967-9CAC-A2E45F22A0A9}"/>
                </a:ext>
              </a:extLst>
            </p:cNvPr>
            <p:cNvSpPr/>
            <p:nvPr/>
          </p:nvSpPr>
          <p:spPr>
            <a:xfrm>
              <a:off x="2171606" y="3744578"/>
              <a:ext cx="1246406" cy="124640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CD3B5B-C5D7-42F3-B3C0-6A8579416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558" y="3936711"/>
              <a:ext cx="935002" cy="93500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F856735-05D1-4AB5-838E-05C5A6975B69}"/>
              </a:ext>
            </a:extLst>
          </p:cNvPr>
          <p:cNvSpPr/>
          <p:nvPr/>
        </p:nvSpPr>
        <p:spPr>
          <a:xfrm>
            <a:off x="4514757" y="2885201"/>
            <a:ext cx="1190832" cy="1190832"/>
          </a:xfrm>
          <a:prstGeom prst="ellipse">
            <a:avLst/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5EF3D8-AF9C-49FB-BC25-A60A8063FF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853" y="3079297"/>
            <a:ext cx="802639" cy="802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289C-B1D2-4505-B6B1-38147CC1D3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880" y="2885201"/>
            <a:ext cx="1190832" cy="1190832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1161822" y="1332209"/>
            <a:ext cx="5934138" cy="36719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DISRUPTIVE ENABLERS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20435" y="4846717"/>
            <a:ext cx="155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Source: World </a:t>
            </a:r>
            <a:r>
              <a:rPr lang="fr-FR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Economic</a:t>
            </a:r>
            <a:r>
              <a:rPr lang="fr-F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Forum</a:t>
            </a:r>
          </a:p>
        </p:txBody>
      </p:sp>
    </p:spTree>
    <p:extLst>
      <p:ext uri="{BB962C8B-B14F-4D97-AF65-F5344CB8AC3E}">
        <p14:creationId xmlns:p14="http://schemas.microsoft.com/office/powerpoint/2010/main" val="240498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CASHLESS PAYMENT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13DBB1D0-066C-4DAA-B5E1-0D68D09DD6AC}"/>
              </a:ext>
            </a:extLst>
          </p:cNvPr>
          <p:cNvSpPr txBox="1">
            <a:spLocks/>
          </p:cNvSpPr>
          <p:nvPr/>
        </p:nvSpPr>
        <p:spPr>
          <a:xfrm>
            <a:off x="2367022" y="1322791"/>
            <a:ext cx="3523737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GAME CHANGERS</a:t>
            </a:r>
          </a:p>
        </p:txBody>
      </p:sp>
      <p:pic>
        <p:nvPicPr>
          <p:cNvPr id="4100" name="Picture 4" descr="RÃ©sultat de recherche d'images pour &quot;apple pay&quot;">
            <a:extLst>
              <a:ext uri="{FF2B5EF4-FFF2-40B4-BE49-F238E27FC236}">
                <a16:creationId xmlns:a16="http://schemas.microsoft.com/office/drawing/2014/main" id="{FA4FC2FA-47AB-4169-B432-DAA645FC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5992" y="3756816"/>
            <a:ext cx="957610" cy="39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google wallet&quot;">
            <a:extLst>
              <a:ext uri="{FF2B5EF4-FFF2-40B4-BE49-F238E27FC236}">
                <a16:creationId xmlns:a16="http://schemas.microsoft.com/office/drawing/2014/main" id="{EFEBC7F4-481D-46FD-87A7-40DB171A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91" t="13674" r="21428" b="6626"/>
          <a:stretch/>
        </p:blipFill>
        <p:spPr bwMode="auto">
          <a:xfrm>
            <a:off x="1766847" y="1950812"/>
            <a:ext cx="1110508" cy="9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Ã©sultat de recherche d'images pour &quot;level up logo&quot;">
            <a:extLst>
              <a:ext uri="{FF2B5EF4-FFF2-40B4-BE49-F238E27FC236}">
                <a16:creationId xmlns:a16="http://schemas.microsoft.com/office/drawing/2014/main" id="{62DBE733-3D48-4C3F-BE47-AC4830590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114" b="37585"/>
          <a:stretch/>
        </p:blipFill>
        <p:spPr bwMode="auto">
          <a:xfrm>
            <a:off x="2773721" y="2234130"/>
            <a:ext cx="1747157" cy="4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Ã©sultat de recherche d'images pour &quot;loop logo payment&quot;">
            <a:extLst>
              <a:ext uri="{FF2B5EF4-FFF2-40B4-BE49-F238E27FC236}">
                <a16:creationId xmlns:a16="http://schemas.microsoft.com/office/drawing/2014/main" id="{28271A12-A365-4A4F-BD41-4CF0F0BB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178" y="2918179"/>
            <a:ext cx="987137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Ã©sultat de recherche d'images pour &quot;magicband logo&quot;">
            <a:extLst>
              <a:ext uri="{FF2B5EF4-FFF2-40B4-BE49-F238E27FC236}">
                <a16:creationId xmlns:a16="http://schemas.microsoft.com/office/drawing/2014/main" id="{768CDC9F-C39C-4246-88AA-F3E880156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60178" y="3744878"/>
            <a:ext cx="1356989" cy="7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Ã©sultat de recherche d'images pour &quot;uber logo&quot;">
            <a:extLst>
              <a:ext uri="{FF2B5EF4-FFF2-40B4-BE49-F238E27FC236}">
                <a16:creationId xmlns:a16="http://schemas.microsoft.com/office/drawing/2014/main" id="{C52690D1-D611-4F1C-8BFF-FAF42B7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8440" y="2684586"/>
            <a:ext cx="1054108" cy="10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Ã©sultat de recherche d'images pour &quot;visa checkout logo&quot;">
            <a:extLst>
              <a:ext uri="{FF2B5EF4-FFF2-40B4-BE49-F238E27FC236}">
                <a16:creationId xmlns:a16="http://schemas.microsoft.com/office/drawing/2014/main" id="{73D9287F-6A3C-473D-91B5-5D2910AE6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498" b="30663"/>
          <a:stretch/>
        </p:blipFill>
        <p:spPr bwMode="auto">
          <a:xfrm>
            <a:off x="4717319" y="2261370"/>
            <a:ext cx="1570459" cy="3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Ã©sultat de recherche d'images pour &quot;wallet skip&quot;">
            <a:extLst>
              <a:ext uri="{FF2B5EF4-FFF2-40B4-BE49-F238E27FC236}">
                <a16:creationId xmlns:a16="http://schemas.microsoft.com/office/drawing/2014/main" id="{9722ADE4-7D9B-40B3-BF75-68F70F9E7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5788" y="2234130"/>
            <a:ext cx="727983" cy="6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Ã©sultat de recherche d'images pour &quot;venmo logo&quot;">
            <a:extLst>
              <a:ext uri="{FF2B5EF4-FFF2-40B4-BE49-F238E27FC236}">
                <a16:creationId xmlns:a16="http://schemas.microsoft.com/office/drawing/2014/main" id="{991E6EDE-324F-4249-9096-B1D7612B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1200" y="3079003"/>
            <a:ext cx="1116183" cy="21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RÃ©sultat de recherche d'images pour &quot;square cash logo&quot;">
            <a:extLst>
              <a:ext uri="{FF2B5EF4-FFF2-40B4-BE49-F238E27FC236}">
                <a16:creationId xmlns:a16="http://schemas.microsoft.com/office/drawing/2014/main" id="{C101C032-9BDE-425A-A7F5-166D47B6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6940" y="4024426"/>
            <a:ext cx="1770417" cy="4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D876EF-EE48-43B7-BAF9-3261D73D1D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607" b="24482"/>
          <a:stretch/>
        </p:blipFill>
        <p:spPr>
          <a:xfrm>
            <a:off x="5830370" y="3424899"/>
            <a:ext cx="1080067" cy="593080"/>
          </a:xfrm>
          <a:prstGeom prst="rect">
            <a:avLst/>
          </a:prstGeom>
        </p:spPr>
      </p:pic>
      <p:pic>
        <p:nvPicPr>
          <p:cNvPr id="4134" name="Picture 38" descr="RÃ©sultat de recherche d'images pour &quot;fastacash&quot;">
            <a:extLst>
              <a:ext uri="{FF2B5EF4-FFF2-40B4-BE49-F238E27FC236}">
                <a16:creationId xmlns:a16="http://schemas.microsoft.com/office/drawing/2014/main" id="{405641CB-E193-4ABD-A4EA-B2C0B99F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2354" y="3094710"/>
            <a:ext cx="1647262" cy="3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BEB0E78-5B01-4739-BF10-116948DFD9DE}"/>
              </a:ext>
            </a:extLst>
          </p:cNvPr>
          <p:cNvSpPr txBox="1">
            <a:spLocks/>
          </p:cNvSpPr>
          <p:nvPr/>
        </p:nvSpPr>
        <p:spPr>
          <a:xfrm>
            <a:off x="6164285" y="132246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</a:t>
            </a:r>
          </a:p>
        </p:txBody>
      </p:sp>
      <p:sp>
        <p:nvSpPr>
          <p:cNvPr id="17" name="Rectángulo redondeado 12">
            <a:extLst>
              <a:ext uri="{FF2B5EF4-FFF2-40B4-BE49-F238E27FC236}">
                <a16:creationId xmlns:a16="http://schemas.microsoft.com/office/drawing/2014/main" id="{21C08244-D044-4772-8F58-FC2706D60C76}"/>
              </a:ext>
            </a:extLst>
          </p:cNvPr>
          <p:cNvSpPr/>
          <p:nvPr/>
        </p:nvSpPr>
        <p:spPr>
          <a:xfrm>
            <a:off x="5979685" y="127164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456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B57430AC-3AFB-4D62-BE06-F6369E9F0095}"/>
              </a:ext>
            </a:extLst>
          </p:cNvPr>
          <p:cNvSpPr txBox="1">
            <a:spLocks/>
          </p:cNvSpPr>
          <p:nvPr/>
        </p:nvSpPr>
        <p:spPr>
          <a:xfrm>
            <a:off x="6160957" y="208848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</a:t>
            </a:r>
          </a:p>
        </p:txBody>
      </p:sp>
      <p:sp>
        <p:nvSpPr>
          <p:cNvPr id="19" name="Rectángulo redondeado 15">
            <a:extLst>
              <a:ext uri="{FF2B5EF4-FFF2-40B4-BE49-F238E27FC236}">
                <a16:creationId xmlns:a16="http://schemas.microsoft.com/office/drawing/2014/main" id="{ED726751-67B3-4EBD-AA16-6ABB52F01A5C}"/>
              </a:ext>
            </a:extLst>
          </p:cNvPr>
          <p:cNvSpPr/>
          <p:nvPr/>
        </p:nvSpPr>
        <p:spPr>
          <a:xfrm>
            <a:off x="5979685" y="202947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61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18">
            <a:extLst>
              <a:ext uri="{FF2B5EF4-FFF2-40B4-BE49-F238E27FC236}">
                <a16:creationId xmlns:a16="http://schemas.microsoft.com/office/drawing/2014/main" id="{1A673E7D-AA2F-455E-A9C7-A7C7D407D62F}"/>
              </a:ext>
            </a:extLst>
          </p:cNvPr>
          <p:cNvSpPr/>
          <p:nvPr/>
        </p:nvSpPr>
        <p:spPr>
          <a:xfrm>
            <a:off x="5979685" y="279022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233D75C-D68A-4977-84E3-B9448D048574}"/>
              </a:ext>
            </a:extLst>
          </p:cNvPr>
          <p:cNvSpPr txBox="1">
            <a:spLocks/>
          </p:cNvSpPr>
          <p:nvPr/>
        </p:nvSpPr>
        <p:spPr>
          <a:xfrm>
            <a:off x="5083802" y="1278082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5D28AAB-16B1-4924-92E8-54D373AFD7C5}"/>
              </a:ext>
            </a:extLst>
          </p:cNvPr>
          <p:cNvSpPr txBox="1">
            <a:spLocks/>
          </p:cNvSpPr>
          <p:nvPr/>
        </p:nvSpPr>
        <p:spPr>
          <a:xfrm>
            <a:off x="5083802" y="204705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19F90C5-EC08-4EE5-9CA7-B7AAB8E905FA}"/>
              </a:ext>
            </a:extLst>
          </p:cNvPr>
          <p:cNvSpPr txBox="1">
            <a:spLocks/>
          </p:cNvSpPr>
          <p:nvPr/>
        </p:nvSpPr>
        <p:spPr>
          <a:xfrm>
            <a:off x="5083802" y="2816034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COMMENT RELEVER LE CHALLENGE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43" name="Rectángulo redondeado 12">
            <a:extLst>
              <a:ext uri="{FF2B5EF4-FFF2-40B4-BE49-F238E27FC236}">
                <a16:creationId xmlns:a16="http://schemas.microsoft.com/office/drawing/2014/main" id="{A27172C0-A9EC-4B73-85E5-FBC9E18ABE0E}"/>
              </a:ext>
            </a:extLst>
          </p:cNvPr>
          <p:cNvSpPr/>
          <p:nvPr/>
        </p:nvSpPr>
        <p:spPr>
          <a:xfrm>
            <a:off x="5986645" y="3552772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2E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A6D5F517-DD73-41CB-8FD4-8FF229A20BF7}"/>
              </a:ext>
            </a:extLst>
          </p:cNvPr>
          <p:cNvSpPr txBox="1">
            <a:spLocks/>
          </p:cNvSpPr>
          <p:nvPr/>
        </p:nvSpPr>
        <p:spPr>
          <a:xfrm>
            <a:off x="6198092" y="4297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TOOLKIT MÉTHODOLOGIQUE</a:t>
            </a:r>
          </a:p>
        </p:txBody>
      </p:sp>
      <p:sp>
        <p:nvSpPr>
          <p:cNvPr id="45" name="Rectángulo redondeado 15">
            <a:extLst>
              <a:ext uri="{FF2B5EF4-FFF2-40B4-BE49-F238E27FC236}">
                <a16:creationId xmlns:a16="http://schemas.microsoft.com/office/drawing/2014/main" id="{C935AAFA-FD06-4BE2-A7E7-7F0EED0D987E}"/>
              </a:ext>
            </a:extLst>
          </p:cNvPr>
          <p:cNvSpPr/>
          <p:nvPr/>
        </p:nvSpPr>
        <p:spPr>
          <a:xfrm>
            <a:off x="5986645" y="4310597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6EC69089-6F52-4E3F-A34C-DFEB03D630F2}"/>
              </a:ext>
            </a:extLst>
          </p:cNvPr>
          <p:cNvSpPr txBox="1">
            <a:spLocks/>
          </p:cNvSpPr>
          <p:nvPr/>
        </p:nvSpPr>
        <p:spPr>
          <a:xfrm>
            <a:off x="5090762" y="3559205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71154A99-0CD2-485B-A86B-70ED78C6FB0F}"/>
              </a:ext>
            </a:extLst>
          </p:cNvPr>
          <p:cNvSpPr txBox="1">
            <a:spLocks/>
          </p:cNvSpPr>
          <p:nvPr/>
        </p:nvSpPr>
        <p:spPr>
          <a:xfrm>
            <a:off x="5090762" y="432818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grpSp>
        <p:nvGrpSpPr>
          <p:cNvPr id="53" name="Group 1">
            <a:extLst>
              <a:ext uri="{FF2B5EF4-FFF2-40B4-BE49-F238E27FC236}">
                <a16:creationId xmlns:a16="http://schemas.microsoft.com/office/drawing/2014/main" id="{550641B7-97FD-4B81-8D36-4079D9E9CA9F}"/>
              </a:ext>
            </a:extLst>
          </p:cNvPr>
          <p:cNvGrpSpPr>
            <a:grpSpLocks/>
          </p:cNvGrpSpPr>
          <p:nvPr/>
        </p:nvGrpSpPr>
        <p:grpSpPr bwMode="auto">
          <a:xfrm>
            <a:off x="362241" y="1271649"/>
            <a:ext cx="3724275" cy="3667297"/>
            <a:chOff x="3148013" y="2584450"/>
            <a:chExt cx="7637462" cy="7639050"/>
          </a:xfrm>
        </p:grpSpPr>
        <p:sp>
          <p:nvSpPr>
            <p:cNvPr id="54" name="Shape 90">
              <a:extLst>
                <a:ext uri="{FF2B5EF4-FFF2-40B4-BE49-F238E27FC236}">
                  <a16:creationId xmlns:a16="http://schemas.microsoft.com/office/drawing/2014/main" id="{CA3C55B6-A947-4AD3-AB33-3377E5D0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587625"/>
              <a:ext cx="3629025" cy="3233738"/>
            </a:xfrm>
            <a:custGeom>
              <a:avLst/>
              <a:gdLst>
                <a:gd name="T0" fmla="*/ 2147483646 w 21600"/>
                <a:gd name="T1" fmla="*/ 2147483646 h 21591"/>
                <a:gd name="T2" fmla="*/ 2147483646 w 21600"/>
                <a:gd name="T3" fmla="*/ 2147483646 h 21591"/>
                <a:gd name="T4" fmla="*/ 2147483646 w 21600"/>
                <a:gd name="T5" fmla="*/ 2147483646 h 21591"/>
                <a:gd name="T6" fmla="*/ 2147483646 w 21600"/>
                <a:gd name="T7" fmla="*/ 2147483646 h 21591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1" extrusionOk="0">
                  <a:moveTo>
                    <a:pt x="0" y="17631"/>
                  </a:moveTo>
                  <a:lnTo>
                    <a:pt x="10710" y="21591"/>
                  </a:lnTo>
                  <a:cubicBezTo>
                    <a:pt x="11465" y="18851"/>
                    <a:pt x="13026" y="16481"/>
                    <a:pt x="15140" y="14868"/>
                  </a:cubicBezTo>
                  <a:cubicBezTo>
                    <a:pt x="17043" y="13416"/>
                    <a:pt x="19298" y="12654"/>
                    <a:pt x="21600" y="12688"/>
                  </a:cubicBezTo>
                  <a:lnTo>
                    <a:pt x="21600" y="0"/>
                  </a:lnTo>
                  <a:cubicBezTo>
                    <a:pt x="17299" y="-9"/>
                    <a:pt x="13086" y="1360"/>
                    <a:pt x="9454" y="3945"/>
                  </a:cubicBezTo>
                  <a:cubicBezTo>
                    <a:pt x="4978" y="7131"/>
                    <a:pt x="1634" y="11972"/>
                    <a:pt x="0" y="17631"/>
                  </a:cubicBezTo>
                  <a:close/>
                </a:path>
              </a:pathLst>
            </a:custGeom>
            <a:solidFill>
              <a:srgbClr val="4568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5" name="Shape 91">
              <a:extLst>
                <a:ext uri="{FF2B5EF4-FFF2-40B4-BE49-F238E27FC236}">
                  <a16:creationId xmlns:a16="http://schemas.microsoft.com/office/drawing/2014/main" id="{373F24DF-ED22-4A0C-9D86-9ED06C8E8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211763"/>
              <a:ext cx="2695575" cy="4291012"/>
            </a:xfrm>
            <a:custGeom>
              <a:avLst/>
              <a:gdLst>
                <a:gd name="T0" fmla="*/ 2147483646 w 21121"/>
                <a:gd name="T1" fmla="*/ 2147483646 h 21600"/>
                <a:gd name="T2" fmla="*/ 2147483646 w 21121"/>
                <a:gd name="T3" fmla="*/ 2147483646 h 21600"/>
                <a:gd name="T4" fmla="*/ 2147483646 w 21121"/>
                <a:gd name="T5" fmla="*/ 2147483646 h 21600"/>
                <a:gd name="T6" fmla="*/ 2147483646 w 21121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1" h="21600" extrusionOk="0">
                  <a:moveTo>
                    <a:pt x="15624" y="3017"/>
                  </a:moveTo>
                  <a:lnTo>
                    <a:pt x="1437" y="0"/>
                  </a:lnTo>
                  <a:cubicBezTo>
                    <a:pt x="-425" y="3740"/>
                    <a:pt x="-479" y="7755"/>
                    <a:pt x="1283" y="11516"/>
                  </a:cubicBezTo>
                  <a:cubicBezTo>
                    <a:pt x="3178" y="15561"/>
                    <a:pt x="7070" y="19101"/>
                    <a:pt x="12372" y="21600"/>
                  </a:cubicBezTo>
                  <a:lnTo>
                    <a:pt x="21121" y="13803"/>
                  </a:lnTo>
                  <a:cubicBezTo>
                    <a:pt x="18375" y="12553"/>
                    <a:pt x="16371" y="10740"/>
                    <a:pt x="15439" y="8662"/>
                  </a:cubicBezTo>
                  <a:cubicBezTo>
                    <a:pt x="14609" y="6811"/>
                    <a:pt x="14674" y="4843"/>
                    <a:pt x="15624" y="3017"/>
                  </a:cubicBezTo>
                  <a:close/>
                </a:path>
              </a:pathLst>
            </a:cu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6" name="Shape 92">
              <a:extLst>
                <a:ext uri="{FF2B5EF4-FFF2-40B4-BE49-F238E27FC236}">
                  <a16:creationId xmlns:a16="http://schemas.microsoft.com/office/drawing/2014/main" id="{A062C4E4-BD70-4F4C-A43A-6B3A761C6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7954963"/>
              <a:ext cx="4479925" cy="2268537"/>
            </a:xfrm>
            <a:custGeom>
              <a:avLst/>
              <a:gdLst>
                <a:gd name="T0" fmla="*/ 2147483646 w 21600"/>
                <a:gd name="T1" fmla="*/ 2147483646 h 21565"/>
                <a:gd name="T2" fmla="*/ 2147483646 w 21600"/>
                <a:gd name="T3" fmla="*/ 2147483646 h 21565"/>
                <a:gd name="T4" fmla="*/ 2147483646 w 21600"/>
                <a:gd name="T5" fmla="*/ 2147483646 h 21565"/>
                <a:gd name="T6" fmla="*/ 2147483646 w 21600"/>
                <a:gd name="T7" fmla="*/ 2147483646 h 21565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65" extrusionOk="0">
                  <a:moveTo>
                    <a:pt x="5367" y="7"/>
                  </a:moveTo>
                  <a:cubicBezTo>
                    <a:pt x="6959" y="2271"/>
                    <a:pt x="8874" y="3484"/>
                    <a:pt x="10837" y="3472"/>
                  </a:cubicBezTo>
                  <a:cubicBezTo>
                    <a:pt x="12782" y="3459"/>
                    <a:pt x="14676" y="2245"/>
                    <a:pt x="16252" y="0"/>
                  </a:cubicBezTo>
                  <a:lnTo>
                    <a:pt x="21600" y="14644"/>
                  </a:lnTo>
                  <a:cubicBezTo>
                    <a:pt x="18484" y="19109"/>
                    <a:pt x="14734" y="21530"/>
                    <a:pt x="10882" y="21565"/>
                  </a:cubicBezTo>
                  <a:cubicBezTo>
                    <a:pt x="6975" y="21600"/>
                    <a:pt x="3163" y="19179"/>
                    <a:pt x="0" y="14652"/>
                  </a:cubicBezTo>
                  <a:lnTo>
                    <a:pt x="5367" y="7"/>
                  </a:lnTo>
                  <a:close/>
                </a:path>
              </a:pathLst>
            </a:custGeom>
            <a:solidFill>
              <a:srgbClr val="2EA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7" name="Shape 93">
              <a:extLst>
                <a:ext uri="{FF2B5EF4-FFF2-40B4-BE49-F238E27FC236}">
                  <a16:creationId xmlns:a16="http://schemas.microsoft.com/office/drawing/2014/main" id="{3104C985-EA92-48A0-B5AD-316AC8D4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5233988"/>
              <a:ext cx="2695575" cy="4256087"/>
            </a:xfrm>
            <a:custGeom>
              <a:avLst/>
              <a:gdLst>
                <a:gd name="T0" fmla="*/ 2147483646 w 21122"/>
                <a:gd name="T1" fmla="*/ 2147483646 h 21600"/>
                <a:gd name="T2" fmla="*/ 2147483646 w 21122"/>
                <a:gd name="T3" fmla="*/ 2147483646 h 21600"/>
                <a:gd name="T4" fmla="*/ 2147483646 w 21122"/>
                <a:gd name="T5" fmla="*/ 2147483646 h 21600"/>
                <a:gd name="T6" fmla="*/ 2147483646 w 21122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2" h="21600" extrusionOk="0">
                  <a:moveTo>
                    <a:pt x="8727" y="21600"/>
                  </a:moveTo>
                  <a:lnTo>
                    <a:pt x="0" y="13782"/>
                  </a:lnTo>
                  <a:cubicBezTo>
                    <a:pt x="2546" y="12585"/>
                    <a:pt x="4455" y="10906"/>
                    <a:pt x="5462" y="8977"/>
                  </a:cubicBezTo>
                  <a:cubicBezTo>
                    <a:pt x="6478" y="7031"/>
                    <a:pt x="6527" y="4927"/>
                    <a:pt x="5602" y="2963"/>
                  </a:cubicBezTo>
                  <a:lnTo>
                    <a:pt x="19687" y="0"/>
                  </a:lnTo>
                  <a:cubicBezTo>
                    <a:pt x="21580" y="3808"/>
                    <a:pt x="21600" y="7903"/>
                    <a:pt x="19745" y="11720"/>
                  </a:cubicBezTo>
                  <a:cubicBezTo>
                    <a:pt x="17812" y="15696"/>
                    <a:pt x="13948" y="19161"/>
                    <a:pt x="8727" y="21600"/>
                  </a:cubicBezTo>
                  <a:close/>
                </a:path>
              </a:pathLst>
            </a:cu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8" name="Shape 94">
              <a:extLst>
                <a:ext uri="{FF2B5EF4-FFF2-40B4-BE49-F238E27FC236}">
                  <a16:creationId xmlns:a16="http://schemas.microsoft.com/office/drawing/2014/main" id="{0C373502-F338-4209-BE60-358293ADA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2584450"/>
              <a:ext cx="3641725" cy="324167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0925" y="21600"/>
                  </a:moveTo>
                  <a:lnTo>
                    <a:pt x="21600" y="17659"/>
                  </a:lnTo>
                  <a:cubicBezTo>
                    <a:pt x="20043" y="12242"/>
                    <a:pt x="16918" y="7566"/>
                    <a:pt x="12722" y="4374"/>
                  </a:cubicBezTo>
                  <a:cubicBezTo>
                    <a:pt x="8980" y="1527"/>
                    <a:pt x="4564" y="3"/>
                    <a:pt x="43" y="0"/>
                  </a:cubicBezTo>
                  <a:lnTo>
                    <a:pt x="0" y="12668"/>
                  </a:lnTo>
                  <a:cubicBezTo>
                    <a:pt x="2376" y="12647"/>
                    <a:pt x="4698" y="13464"/>
                    <a:pt x="6638" y="15003"/>
                  </a:cubicBezTo>
                  <a:cubicBezTo>
                    <a:pt x="8672" y="16616"/>
                    <a:pt x="10177" y="18933"/>
                    <a:pt x="10925" y="21600"/>
                  </a:cubicBezTo>
                  <a:close/>
                </a:path>
              </a:pathLst>
            </a:custGeom>
            <a:solidFill>
              <a:srgbClr val="61D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59" name="Shape 101">
              <a:extLst>
                <a:ext uri="{FF2B5EF4-FFF2-40B4-BE49-F238E27FC236}">
                  <a16:creationId xmlns:a16="http://schemas.microsoft.com/office/drawing/2014/main" id="{9D9AA0B2-0C1D-4DEE-B461-461DDA23C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551" y="34439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01</a:t>
              </a:r>
            </a:p>
          </p:txBody>
        </p:sp>
        <p:sp>
          <p:nvSpPr>
            <p:cNvPr id="60" name="Shape 102">
              <a:extLst>
                <a:ext uri="{FF2B5EF4-FFF2-40B4-BE49-F238E27FC236}">
                  <a16:creationId xmlns:a16="http://schemas.microsoft.com/office/drawing/2014/main" id="{3666744D-C56F-4653-8542-5422CA5D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013" y="3443934"/>
              <a:ext cx="1181100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02</a:t>
              </a:r>
            </a:p>
          </p:txBody>
        </p:sp>
        <p:sp>
          <p:nvSpPr>
            <p:cNvPr id="61" name="Shape 103">
              <a:extLst>
                <a:ext uri="{FF2B5EF4-FFF2-40B4-BE49-F238E27FC236}">
                  <a16:creationId xmlns:a16="http://schemas.microsoft.com/office/drawing/2014/main" id="{A88067AC-A51A-41E7-9544-73738628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951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03</a:t>
              </a:r>
            </a:p>
          </p:txBody>
        </p:sp>
        <p:sp>
          <p:nvSpPr>
            <p:cNvPr id="62" name="Shape 104">
              <a:extLst>
                <a:ext uri="{FF2B5EF4-FFF2-40B4-BE49-F238E27FC236}">
                  <a16:creationId xmlns:a16="http://schemas.microsoft.com/office/drawing/2014/main" id="{7D4339B4-B1CB-4BF5-BBA4-E9C8F210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6636396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05</a:t>
              </a:r>
            </a:p>
          </p:txBody>
        </p:sp>
        <p:sp>
          <p:nvSpPr>
            <p:cNvPr id="63" name="Shape 105">
              <a:extLst>
                <a:ext uri="{FF2B5EF4-FFF2-40B4-BE49-F238E27FC236}">
                  <a16:creationId xmlns:a16="http://schemas.microsoft.com/office/drawing/2014/main" id="{CBD726A2-CE93-4C35-90F7-6D068993A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1" y="8600134"/>
              <a:ext cx="1182688" cy="1179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marL="742950" indent="-28575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marL="11430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marL="16002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marL="2057400" indent="-228600"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3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04</a:t>
              </a:r>
            </a:p>
          </p:txBody>
        </p:sp>
      </p:grpSp>
      <p:pic>
        <p:nvPicPr>
          <p:cNvPr id="64" name="Image 23">
            <a:extLst>
              <a:ext uri="{FF2B5EF4-FFF2-40B4-BE49-F238E27FC236}">
                <a16:creationId xmlns:a16="http://schemas.microsoft.com/office/drawing/2014/main" id="{47C2C853-A089-4EF0-92F2-2E5ECF9E56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759" y="2115174"/>
            <a:ext cx="403652" cy="403652"/>
          </a:xfrm>
          <a:prstGeom prst="rect">
            <a:avLst/>
          </a:prstGeom>
        </p:spPr>
      </p:pic>
      <p:pic>
        <p:nvPicPr>
          <p:cNvPr id="65" name="Image 24">
            <a:extLst>
              <a:ext uri="{FF2B5EF4-FFF2-40B4-BE49-F238E27FC236}">
                <a16:creationId xmlns:a16="http://schemas.microsoft.com/office/drawing/2014/main" id="{2F230672-B3C5-4C78-933C-E69C34E63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56" y="1886544"/>
            <a:ext cx="568350" cy="568350"/>
          </a:xfrm>
          <a:prstGeom prst="rect">
            <a:avLst/>
          </a:prstGeom>
        </p:spPr>
      </p:pic>
      <p:pic>
        <p:nvPicPr>
          <p:cNvPr id="66" name="Image 25">
            <a:extLst>
              <a:ext uri="{FF2B5EF4-FFF2-40B4-BE49-F238E27FC236}">
                <a16:creationId xmlns:a16="http://schemas.microsoft.com/office/drawing/2014/main" id="{B279383F-7ACC-46C9-97F0-7B837E91DF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90" y="3971706"/>
            <a:ext cx="360000" cy="360000"/>
          </a:xfrm>
          <a:prstGeom prst="rect">
            <a:avLst/>
          </a:prstGeom>
        </p:spPr>
      </p:pic>
      <p:pic>
        <p:nvPicPr>
          <p:cNvPr id="67" name="Image 26">
            <a:extLst>
              <a:ext uri="{FF2B5EF4-FFF2-40B4-BE49-F238E27FC236}">
                <a16:creationId xmlns:a16="http://schemas.microsoft.com/office/drawing/2014/main" id="{4A7079F8-0AFE-4053-92A0-CE58D5860D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411" y="2766060"/>
            <a:ext cx="360000" cy="360000"/>
          </a:xfrm>
          <a:prstGeom prst="rect">
            <a:avLst/>
          </a:prstGeom>
        </p:spPr>
      </p:pic>
      <p:pic>
        <p:nvPicPr>
          <p:cNvPr id="68" name="Image 27">
            <a:extLst>
              <a:ext uri="{FF2B5EF4-FFF2-40B4-BE49-F238E27FC236}">
                <a16:creationId xmlns:a16="http://schemas.microsoft.com/office/drawing/2014/main" id="{D87CCA55-F6C6-43A8-8CAF-8D47CA246A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262" y="4281613"/>
            <a:ext cx="360000" cy="360000"/>
          </a:xfrm>
          <a:prstGeom prst="rect">
            <a:avLst/>
          </a:prstGeom>
        </p:spPr>
      </p:pic>
      <p:sp>
        <p:nvSpPr>
          <p:cNvPr id="69" name="Text Placeholder 23">
            <a:extLst>
              <a:ext uri="{FF2B5EF4-FFF2-40B4-BE49-F238E27FC236}">
                <a16:creationId xmlns:a16="http://schemas.microsoft.com/office/drawing/2014/main" id="{063CD132-E2DE-4B52-9CC6-AA62B40FEFFA}"/>
              </a:ext>
            </a:extLst>
          </p:cNvPr>
          <p:cNvSpPr txBox="1">
            <a:spLocks/>
          </p:cNvSpPr>
          <p:nvPr/>
        </p:nvSpPr>
        <p:spPr>
          <a:xfrm>
            <a:off x="6191132" y="160630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Organisation sous forme de startup</a:t>
            </a:r>
          </a:p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B02688-A07A-4200-9A6C-F18D23D1FABF}"/>
              </a:ext>
            </a:extLst>
          </p:cNvPr>
          <p:cNvSpPr/>
          <p:nvPr/>
        </p:nvSpPr>
        <p:spPr>
          <a:xfrm>
            <a:off x="6079893" y="2332619"/>
            <a:ext cx="25795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Démarche « Service Design </a:t>
            </a:r>
            <a:r>
              <a:rPr lang="fr-F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Approach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 »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3ED093-2303-41F2-B33B-F0FF72C5B3EE}"/>
              </a:ext>
            </a:extLst>
          </p:cNvPr>
          <p:cNvSpPr/>
          <p:nvPr/>
        </p:nvSpPr>
        <p:spPr>
          <a:xfrm>
            <a:off x="6160957" y="4553144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Mise en œuvre des pratiques modernes d’ingénierie logicielle</a:t>
            </a:r>
          </a:p>
        </p:txBody>
      </p:sp>
      <p:sp>
        <p:nvSpPr>
          <p:cNvPr id="72" name="Text Placeholder 20">
            <a:extLst>
              <a:ext uri="{FF2B5EF4-FFF2-40B4-BE49-F238E27FC236}">
                <a16:creationId xmlns:a16="http://schemas.microsoft.com/office/drawing/2014/main" id="{AB037E4F-790E-4B83-A47B-0B419C4754B4}"/>
              </a:ext>
            </a:extLst>
          </p:cNvPr>
          <p:cNvSpPr txBox="1">
            <a:spLocks/>
          </p:cNvSpPr>
          <p:nvPr/>
        </p:nvSpPr>
        <p:spPr>
          <a:xfrm>
            <a:off x="6191132" y="352309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MINDSET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FEC557-9FEC-42C9-B837-BDDFEC965FD7}"/>
              </a:ext>
            </a:extLst>
          </p:cNvPr>
          <p:cNvSpPr/>
          <p:nvPr/>
        </p:nvSpPr>
        <p:spPr>
          <a:xfrm>
            <a:off x="6160957" y="3778498"/>
            <a:ext cx="28132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Agile est un état d’esprit non </a:t>
            </a:r>
          </a:p>
          <a:p>
            <a:pPr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seulement une méthodologie !</a:t>
            </a: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B6ED5FE7-0936-47DF-9FAF-C608651C055E}"/>
              </a:ext>
            </a:extLst>
          </p:cNvPr>
          <p:cNvSpPr txBox="1">
            <a:spLocks/>
          </p:cNvSpPr>
          <p:nvPr/>
        </p:nvSpPr>
        <p:spPr>
          <a:xfrm>
            <a:off x="6176525" y="282666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LIVRAISON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6A1A3E-CF3B-47DF-AEC4-F0D641780352}"/>
              </a:ext>
            </a:extLst>
          </p:cNvPr>
          <p:cNvSpPr/>
          <p:nvPr/>
        </p:nvSpPr>
        <p:spPr>
          <a:xfrm>
            <a:off x="6086853" y="3088024"/>
            <a:ext cx="2156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Livraison des produits accélérée</a:t>
            </a: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443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/>
          <p:cNvSpPr/>
          <p:nvPr/>
        </p:nvSpPr>
        <p:spPr>
          <a:xfrm>
            <a:off x="1" y="0"/>
            <a:ext cx="4208106" cy="5143500"/>
          </a:xfrm>
          <a:custGeom>
            <a:avLst/>
            <a:gdLst>
              <a:gd name="connsiteX0" fmla="*/ 0 w 4208106"/>
              <a:gd name="connsiteY0" fmla="*/ 0 h 5143500"/>
              <a:gd name="connsiteX1" fmla="*/ 3197336 w 4208106"/>
              <a:gd name="connsiteY1" fmla="*/ 0 h 5143500"/>
              <a:gd name="connsiteX2" fmla="*/ 3197336 w 4208106"/>
              <a:gd name="connsiteY2" fmla="*/ 1491236 h 5143500"/>
              <a:gd name="connsiteX3" fmla="*/ 3326363 w 4208106"/>
              <a:gd name="connsiteY3" fmla="*/ 1620263 h 5143500"/>
              <a:gd name="connsiteX4" fmla="*/ 3326362 w 4208106"/>
              <a:gd name="connsiteY4" fmla="*/ 1620264 h 5143500"/>
              <a:gd name="connsiteX5" fmla="*/ 3455389 w 4208106"/>
              <a:gd name="connsiteY5" fmla="*/ 1491237 h 5143500"/>
              <a:gd name="connsiteX6" fmla="*/ 3455389 w 4208106"/>
              <a:gd name="connsiteY6" fmla="*/ 1402319 h 5143500"/>
              <a:gd name="connsiteX7" fmla="*/ 3458987 w 4208106"/>
              <a:gd name="connsiteY7" fmla="*/ 1384500 h 5143500"/>
              <a:gd name="connsiteX8" fmla="*/ 3577874 w 4208106"/>
              <a:gd name="connsiteY8" fmla="*/ 1305696 h 5143500"/>
              <a:gd name="connsiteX9" fmla="*/ 3696762 w 4208106"/>
              <a:gd name="connsiteY9" fmla="*/ 1384500 h 5143500"/>
              <a:gd name="connsiteX10" fmla="*/ 3701721 w 4208106"/>
              <a:gd name="connsiteY10" fmla="*/ 1409065 h 5143500"/>
              <a:gd name="connsiteX11" fmla="*/ 3701721 w 4208106"/>
              <a:gd name="connsiteY11" fmla="*/ 2147429 h 5143500"/>
              <a:gd name="connsiteX12" fmla="*/ 3830748 w 4208106"/>
              <a:gd name="connsiteY12" fmla="*/ 2276456 h 5143500"/>
              <a:gd name="connsiteX13" fmla="*/ 3830747 w 4208106"/>
              <a:gd name="connsiteY13" fmla="*/ 2276457 h 5143500"/>
              <a:gd name="connsiteX14" fmla="*/ 3959774 w 4208106"/>
              <a:gd name="connsiteY14" fmla="*/ 2147430 h 5143500"/>
              <a:gd name="connsiteX15" fmla="*/ 3959774 w 4208106"/>
              <a:gd name="connsiteY15" fmla="*/ 2058512 h 5143500"/>
              <a:gd name="connsiteX16" fmla="*/ 3963372 w 4208106"/>
              <a:gd name="connsiteY16" fmla="*/ 2040693 h 5143500"/>
              <a:gd name="connsiteX17" fmla="*/ 4082259 w 4208106"/>
              <a:gd name="connsiteY17" fmla="*/ 1961889 h 5143500"/>
              <a:gd name="connsiteX18" fmla="*/ 4201147 w 4208106"/>
              <a:gd name="connsiteY18" fmla="*/ 2040693 h 5143500"/>
              <a:gd name="connsiteX19" fmla="*/ 4208106 w 4208106"/>
              <a:gd name="connsiteY19" fmla="*/ 2075165 h 5143500"/>
              <a:gd name="connsiteX20" fmla="*/ 4208106 w 4208106"/>
              <a:gd name="connsiteY20" fmla="*/ 5143500 h 5143500"/>
              <a:gd name="connsiteX21" fmla="*/ 0 w 4208106"/>
              <a:gd name="connsiteY2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7336" y="0"/>
                </a:lnTo>
                <a:lnTo>
                  <a:pt x="3197336" y="1491236"/>
                </a:lnTo>
                <a:cubicBezTo>
                  <a:pt x="3197336" y="1562496"/>
                  <a:pt x="3255103" y="1620263"/>
                  <a:pt x="3326363" y="1620263"/>
                </a:cubicBezTo>
                <a:lnTo>
                  <a:pt x="3326362" y="1620264"/>
                </a:lnTo>
                <a:cubicBezTo>
                  <a:pt x="3397622" y="1620264"/>
                  <a:pt x="3455389" y="1562497"/>
                  <a:pt x="3455389" y="1491237"/>
                </a:cubicBezTo>
                <a:lnTo>
                  <a:pt x="3455389" y="1402319"/>
                </a:lnTo>
                <a:lnTo>
                  <a:pt x="3458987" y="1384500"/>
                </a:lnTo>
                <a:cubicBezTo>
                  <a:pt x="3478574" y="1338190"/>
                  <a:pt x="3524429" y="1305696"/>
                  <a:pt x="3577874" y="1305696"/>
                </a:cubicBezTo>
                <a:cubicBezTo>
                  <a:pt x="3631319" y="1305696"/>
                  <a:pt x="3677174" y="1338190"/>
                  <a:pt x="3696762" y="1384500"/>
                </a:cubicBezTo>
                <a:lnTo>
                  <a:pt x="3701721" y="1409065"/>
                </a:lnTo>
                <a:lnTo>
                  <a:pt x="3701721" y="2147429"/>
                </a:lnTo>
                <a:cubicBezTo>
                  <a:pt x="3701721" y="2218689"/>
                  <a:pt x="3759488" y="2276456"/>
                  <a:pt x="3830748" y="2276456"/>
                </a:cubicBezTo>
                <a:lnTo>
                  <a:pt x="3830747" y="2276457"/>
                </a:lnTo>
                <a:cubicBezTo>
                  <a:pt x="3902007" y="2276457"/>
                  <a:pt x="3959774" y="2218690"/>
                  <a:pt x="3959774" y="2147430"/>
                </a:cubicBezTo>
                <a:lnTo>
                  <a:pt x="3959774" y="2058512"/>
                </a:lnTo>
                <a:lnTo>
                  <a:pt x="3963372" y="2040693"/>
                </a:lnTo>
                <a:cubicBezTo>
                  <a:pt x="3982959" y="1994383"/>
                  <a:pt x="4028814" y="1961889"/>
                  <a:pt x="4082259" y="1961889"/>
                </a:cubicBezTo>
                <a:cubicBezTo>
                  <a:pt x="4135704" y="1961889"/>
                  <a:pt x="4181559" y="1994383"/>
                  <a:pt x="4201147" y="2040693"/>
                </a:cubicBezTo>
                <a:lnTo>
                  <a:pt x="4208106" y="2075165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ext Placeholder 20"/>
          <p:cNvSpPr txBox="1">
            <a:spLocks/>
          </p:cNvSpPr>
          <p:nvPr/>
        </p:nvSpPr>
        <p:spPr>
          <a:xfrm>
            <a:off x="4759869" y="21042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4578597" y="2067047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4572000" y="365689"/>
            <a:ext cx="4103688" cy="576956"/>
          </a:xfrm>
        </p:spPr>
        <p:txBody>
          <a:bodyPr/>
          <a:lstStyle/>
          <a:p>
            <a:r>
              <a:rPr lang="es-ES_tradnl" dirty="0" err="1"/>
              <a:t>Sommaire</a:t>
            </a:r>
            <a:endParaRPr lang="es-ES_tradnl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4572000" y="987125"/>
            <a:ext cx="4103688" cy="221850"/>
          </a:xfrm>
        </p:spPr>
        <p:txBody>
          <a:bodyPr/>
          <a:lstStyle/>
          <a:p>
            <a:r>
              <a:rPr lang="es-ES_tradnl" sz="1050" dirty="0">
                <a:solidFill>
                  <a:srgbClr val="DD2B2B"/>
                </a:solidFill>
              </a:rPr>
              <a:t>LA BANQUE DE DEMAIN… AUJOURD’HUI</a:t>
            </a:r>
          </a:p>
        </p:txBody>
      </p:sp>
      <p:sp>
        <p:nvSpPr>
          <p:cNvPr id="20" name="CuadroTexto 19"/>
          <p:cNvSpPr txBox="1">
            <a:spLocks/>
          </p:cNvSpPr>
          <p:nvPr/>
        </p:nvSpPr>
        <p:spPr>
          <a:xfrm>
            <a:off x="1177308" y="1474683"/>
            <a:ext cx="1767838" cy="2213608"/>
          </a:xfrm>
          <a:custGeom>
            <a:avLst/>
            <a:gdLst/>
            <a:ahLst/>
            <a:cxnLst/>
            <a:rect l="l" t="t" r="r" b="b"/>
            <a:pathLst>
              <a:path w="2575494" h="3224927"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cubicBezTo>
                  <a:pt x="2575494" y="2409428"/>
                  <a:pt x="2540650" y="2568821"/>
                  <a:pt x="2470961" y="2697818"/>
                </a:cubicBezTo>
                <a:cubicBezTo>
                  <a:pt x="2401273" y="2826815"/>
                  <a:pt x="2309344" y="2929864"/>
                  <a:pt x="2195175" y="3006966"/>
                </a:cubicBezTo>
                <a:cubicBezTo>
                  <a:pt x="2081005" y="3084068"/>
                  <a:pt x="1952008" y="3139670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5000" b="1" dirty="0">
              <a:solidFill>
                <a:schemeClr val="accent2">
                  <a:lumMod val="60000"/>
                  <a:lumOff val="4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2682880" y="-1214758"/>
            <a:ext cx="773785" cy="3977707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6" name="Rectángulo redondeado 7">
            <a:extLst>
              <a:ext uri="{FF2B5EF4-FFF2-40B4-BE49-F238E27FC236}">
                <a16:creationId xmlns:a16="http://schemas.microsoft.com/office/drawing/2014/main" id="{CD26EEE9-476A-48AC-9056-544DA5D1B4EB}"/>
              </a:ext>
            </a:extLst>
          </p:cNvPr>
          <p:cNvSpPr/>
          <p:nvPr/>
        </p:nvSpPr>
        <p:spPr>
          <a:xfrm>
            <a:off x="4578597" y="2506926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7">
            <a:extLst>
              <a:ext uri="{FF2B5EF4-FFF2-40B4-BE49-F238E27FC236}">
                <a16:creationId xmlns:a16="http://schemas.microsoft.com/office/drawing/2014/main" id="{AC6BD999-DD11-474D-9DE0-2BBC7266C98B}"/>
              </a:ext>
            </a:extLst>
          </p:cNvPr>
          <p:cNvSpPr/>
          <p:nvPr/>
        </p:nvSpPr>
        <p:spPr>
          <a:xfrm>
            <a:off x="4581896" y="2946805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7">
            <a:extLst>
              <a:ext uri="{FF2B5EF4-FFF2-40B4-BE49-F238E27FC236}">
                <a16:creationId xmlns:a16="http://schemas.microsoft.com/office/drawing/2014/main" id="{A0596554-9DC2-44C2-A4B3-367157AE35DF}"/>
              </a:ext>
            </a:extLst>
          </p:cNvPr>
          <p:cNvSpPr/>
          <p:nvPr/>
        </p:nvSpPr>
        <p:spPr>
          <a:xfrm>
            <a:off x="4578597" y="3391098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7">
            <a:extLst>
              <a:ext uri="{FF2B5EF4-FFF2-40B4-BE49-F238E27FC236}">
                <a16:creationId xmlns:a16="http://schemas.microsoft.com/office/drawing/2014/main" id="{FCA542C7-27DB-4DCA-B3E8-F919D336FE0A}"/>
              </a:ext>
            </a:extLst>
          </p:cNvPr>
          <p:cNvSpPr/>
          <p:nvPr/>
        </p:nvSpPr>
        <p:spPr>
          <a:xfrm>
            <a:off x="4577302" y="3835391"/>
            <a:ext cx="100208" cy="362747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86ADC77-75BD-40E3-92E2-8AC88C691E5A}"/>
              </a:ext>
            </a:extLst>
          </p:cNvPr>
          <p:cNvSpPr txBox="1">
            <a:spLocks/>
          </p:cNvSpPr>
          <p:nvPr/>
        </p:nvSpPr>
        <p:spPr>
          <a:xfrm>
            <a:off x="4759869" y="253639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TRANSFORMATION DIGITALE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80F7C4C-86EA-4064-8A99-29ED16DE26B6}"/>
              </a:ext>
            </a:extLst>
          </p:cNvPr>
          <p:cNvSpPr txBox="1">
            <a:spLocks/>
          </p:cNvSpPr>
          <p:nvPr/>
        </p:nvSpPr>
        <p:spPr>
          <a:xfrm>
            <a:off x="4759869" y="2971513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SON IMPACT SUR LE SECTEUR FINANCIER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BC1B5DFD-BABB-46AD-AF62-3C486766C754}"/>
              </a:ext>
            </a:extLst>
          </p:cNvPr>
          <p:cNvSpPr txBox="1">
            <a:spLocks/>
          </p:cNvSpPr>
          <p:nvPr/>
        </p:nvSpPr>
        <p:spPr>
          <a:xfrm>
            <a:off x="4759869" y="34066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NOUVELLES ORGANISATIONS &amp; LES NOUVEAUX CHALLENGES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0FC5900-8C0A-41FB-A165-0965E83773B6}"/>
              </a:ext>
            </a:extLst>
          </p:cNvPr>
          <p:cNvSpPr txBox="1">
            <a:spLocks/>
          </p:cNvSpPr>
          <p:nvPr/>
        </p:nvSpPr>
        <p:spPr>
          <a:xfrm>
            <a:off x="4759869" y="3841745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SERIOUS GAME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9C57552F-72CA-45AE-A960-D8D124F3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13">
            <a:extLst>
              <a:ext uri="{FF2B5EF4-FFF2-40B4-BE49-F238E27FC236}">
                <a16:creationId xmlns:a16="http://schemas.microsoft.com/office/drawing/2014/main" id="{ADC68672-A970-4BAA-B023-02F49C338768}"/>
              </a:ext>
            </a:extLst>
          </p:cNvPr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6" name="Agrupar 6">
            <a:extLst>
              <a:ext uri="{FF2B5EF4-FFF2-40B4-BE49-F238E27FC236}">
                <a16:creationId xmlns:a16="http://schemas.microsoft.com/office/drawing/2014/main" id="{9C2FF958-493C-4DFB-A962-2C4C556AD576}"/>
              </a:ext>
            </a:extLst>
          </p:cNvPr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F53C40E2-1E71-4F86-96AC-0CBE4A27E991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orma libre 10">
              <a:extLst>
                <a:ext uri="{FF2B5EF4-FFF2-40B4-BE49-F238E27FC236}">
                  <a16:creationId xmlns:a16="http://schemas.microsoft.com/office/drawing/2014/main" id="{29E867B4-00E5-41D8-B4CA-0B58CF465BF1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" name="Rectángulo redondeado 11">
            <a:extLst>
              <a:ext uri="{FF2B5EF4-FFF2-40B4-BE49-F238E27FC236}">
                <a16:creationId xmlns:a16="http://schemas.microsoft.com/office/drawing/2014/main" id="{024118E5-7563-4A74-AF82-4A2C59BA33F1}"/>
              </a:ext>
            </a:extLst>
          </p:cNvPr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orma libre 12">
            <a:extLst>
              <a:ext uri="{FF2B5EF4-FFF2-40B4-BE49-F238E27FC236}">
                <a16:creationId xmlns:a16="http://schemas.microsoft.com/office/drawing/2014/main" id="{08BFE563-29E7-48E8-99DC-7B19C56777E8}"/>
              </a:ext>
            </a:extLst>
          </p:cNvPr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82B4DB73-CC9D-4C86-9D22-FFD23520D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918" y="2906605"/>
            <a:ext cx="3752253" cy="576956"/>
          </a:xfrm>
        </p:spPr>
        <p:txBody>
          <a:bodyPr/>
          <a:lstStyle/>
          <a:p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OPÉRATIONNELS</a:t>
            </a:r>
            <a:endParaRPr lang="es-ES_tradnl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4B219C64-0690-445F-8C6D-C03DE117B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6196" y="2674693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MODÈLES</a:t>
            </a:r>
            <a:endParaRPr lang="en-US" sz="1600" dirty="0">
              <a:solidFill>
                <a:srgbClr val="EE3B42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281D5E5C-9540-4541-AFFF-B0EEB49D8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4" name="Picture Placeholder 30">
            <a:extLst>
              <a:ext uri="{FF2B5EF4-FFF2-40B4-BE49-F238E27FC236}">
                <a16:creationId xmlns:a16="http://schemas.microsoft.com/office/drawing/2014/main" id="{5F94A58C-4CCF-45E0-9F08-05F3DC3F1BA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3775" y="-346183"/>
            <a:ext cx="5563679" cy="5550115"/>
          </a:xfrm>
        </p:spPr>
      </p:pic>
    </p:spTree>
    <p:extLst>
      <p:ext uri="{BB962C8B-B14F-4D97-AF65-F5344CB8AC3E}">
        <p14:creationId xmlns:p14="http://schemas.microsoft.com/office/powerpoint/2010/main" val="287721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"/>
          <a:stretch/>
        </p:blipFill>
        <p:spPr>
          <a:xfrm>
            <a:off x="446313" y="940506"/>
            <a:ext cx="3951087" cy="17455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4" b="5823"/>
          <a:stretch/>
        </p:blipFill>
        <p:spPr>
          <a:xfrm>
            <a:off x="4711363" y="3092767"/>
            <a:ext cx="3735951" cy="1699619"/>
          </a:xfrm>
          <a:prstGeom prst="rect">
            <a:avLst/>
          </a:prstGeom>
        </p:spPr>
      </p:pic>
      <p:pic>
        <p:nvPicPr>
          <p:cNvPr id="1026" name="Picture 2" descr="https://cdn-images-1.medium.com/max/1600/0*G1-tINBTL7N1jJ3z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0008" y="2857261"/>
            <a:ext cx="3427270" cy="1935125"/>
          </a:xfrm>
          <a:prstGeom prst="rect">
            <a:avLst/>
          </a:prstGeom>
          <a:noFill/>
        </p:spPr>
      </p:pic>
      <p:pic>
        <p:nvPicPr>
          <p:cNvPr id="1028" name="Picture 4" descr="Component vs Feature Team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05139" y="1024306"/>
            <a:ext cx="3585600" cy="1832955"/>
          </a:xfrm>
          <a:prstGeom prst="rect">
            <a:avLst/>
          </a:prstGeom>
          <a:noFill/>
        </p:spPr>
      </p:pic>
      <p:sp>
        <p:nvSpPr>
          <p:cNvPr id="14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696407" y="-3312418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371476" y="351114"/>
            <a:ext cx="5380553" cy="38369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DIFFERENTS MODELES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13">
            <a:extLst>
              <a:ext uri="{FF2B5EF4-FFF2-40B4-BE49-F238E27FC236}">
                <a16:creationId xmlns:a16="http://schemas.microsoft.com/office/drawing/2014/main" id="{ADC68672-A970-4BAA-B023-02F49C338768}"/>
              </a:ext>
            </a:extLst>
          </p:cNvPr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6" name="Agrupar 6">
            <a:extLst>
              <a:ext uri="{FF2B5EF4-FFF2-40B4-BE49-F238E27FC236}">
                <a16:creationId xmlns:a16="http://schemas.microsoft.com/office/drawing/2014/main" id="{9C2FF958-493C-4DFB-A962-2C4C556AD576}"/>
              </a:ext>
            </a:extLst>
          </p:cNvPr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F53C40E2-1E71-4F86-96AC-0CBE4A27E991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orma libre 10">
              <a:extLst>
                <a:ext uri="{FF2B5EF4-FFF2-40B4-BE49-F238E27FC236}">
                  <a16:creationId xmlns:a16="http://schemas.microsoft.com/office/drawing/2014/main" id="{29E867B4-00E5-41D8-B4CA-0B58CF465BF1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" name="Rectángulo redondeado 11">
            <a:extLst>
              <a:ext uri="{FF2B5EF4-FFF2-40B4-BE49-F238E27FC236}">
                <a16:creationId xmlns:a16="http://schemas.microsoft.com/office/drawing/2014/main" id="{024118E5-7563-4A74-AF82-4A2C59BA33F1}"/>
              </a:ext>
            </a:extLst>
          </p:cNvPr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orma libre 12">
            <a:extLst>
              <a:ext uri="{FF2B5EF4-FFF2-40B4-BE49-F238E27FC236}">
                <a16:creationId xmlns:a16="http://schemas.microsoft.com/office/drawing/2014/main" id="{08BFE563-29E7-48E8-99DC-7B19C56777E8}"/>
              </a:ext>
            </a:extLst>
          </p:cNvPr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82B4DB73-CC9D-4C86-9D22-FFD23520D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918" y="2906605"/>
            <a:ext cx="3531899" cy="57695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ORGANISATION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281D5E5C-9540-4541-AFFF-B0EEB49D8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53CA671-2E8C-438E-841C-E0D1401AC5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281" r="232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748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4405745" y="947834"/>
            <a:ext cx="3456710" cy="336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4"/>
          <p:cNvSpPr/>
          <p:nvPr/>
        </p:nvSpPr>
        <p:spPr>
          <a:xfrm>
            <a:off x="678873" y="1114090"/>
            <a:ext cx="3248891" cy="3187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696407" y="-3312418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371476" y="351114"/>
            <a:ext cx="5380553" cy="38369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ALIGNER LES CONTRAINTES &amp; VISION PARTAGEE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redondeado 80"/>
          <p:cNvSpPr/>
          <p:nvPr/>
        </p:nvSpPr>
        <p:spPr>
          <a:xfrm>
            <a:off x="489736" y="2892022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2" name="Agrupar 81"/>
          <p:cNvGrpSpPr/>
          <p:nvPr/>
        </p:nvGrpSpPr>
        <p:grpSpPr>
          <a:xfrm>
            <a:off x="1313337" y="2837043"/>
            <a:ext cx="262984" cy="257025"/>
            <a:chOff x="891831" y="3138791"/>
            <a:chExt cx="262984" cy="257025"/>
          </a:xfrm>
          <a:solidFill>
            <a:srgbClr val="0F7332"/>
          </a:solidFill>
        </p:grpSpPr>
        <p:sp>
          <p:nvSpPr>
            <p:cNvPr id="83" name="Forma libre 82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4" name="Forma libre 83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85" name="Rectángulo redondeado 84"/>
          <p:cNvSpPr/>
          <p:nvPr/>
        </p:nvSpPr>
        <p:spPr>
          <a:xfrm>
            <a:off x="6076338" y="2502763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0F7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grpSp>
        <p:nvGrpSpPr>
          <p:cNvPr id="86" name="Agrupar 85"/>
          <p:cNvGrpSpPr/>
          <p:nvPr/>
        </p:nvGrpSpPr>
        <p:grpSpPr>
          <a:xfrm>
            <a:off x="7668248" y="2334835"/>
            <a:ext cx="262984" cy="257025"/>
            <a:chOff x="891831" y="3138791"/>
            <a:chExt cx="262984" cy="257025"/>
          </a:xfrm>
          <a:solidFill>
            <a:srgbClr val="1DD760"/>
          </a:solidFill>
        </p:grpSpPr>
        <p:sp>
          <p:nvSpPr>
            <p:cNvPr id="87" name="Forma libre 86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  <p:sp>
          <p:nvSpPr>
            <p:cNvPr id="88" name="Forma libre 87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rgbClr val="DD2B2B"/>
                </a:solidFill>
              </a:endParaRPr>
            </a:p>
          </p:txBody>
        </p:sp>
      </p:grpSp>
      <p:sp>
        <p:nvSpPr>
          <p:cNvPr id="92" name="Forma libre 91"/>
          <p:cNvSpPr/>
          <p:nvPr/>
        </p:nvSpPr>
        <p:spPr>
          <a:xfrm>
            <a:off x="3808080" y="283180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>
              <a:solidFill>
                <a:srgbClr val="DD2B2B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C516D8-834B-4B51-AFBC-F81F431E4D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0"/>
          <a:stretch/>
        </p:blipFill>
        <p:spPr>
          <a:xfrm>
            <a:off x="-101597" y="-21772"/>
            <a:ext cx="9303138" cy="3611823"/>
          </a:xfrm>
        </p:spPr>
      </p:pic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7E3D441F-5F33-4B05-BBDD-B5CE76C568DE}"/>
              </a:ext>
            </a:extLst>
          </p:cNvPr>
          <p:cNvSpPr txBox="1">
            <a:spLocks/>
          </p:cNvSpPr>
          <p:nvPr/>
        </p:nvSpPr>
        <p:spPr>
          <a:xfrm>
            <a:off x="2750373" y="3782357"/>
            <a:ext cx="5954383" cy="576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4400" dirty="0">
                <a:solidFill>
                  <a:srgbClr val="1DD760"/>
                </a:solidFill>
              </a:rPr>
              <a:t>S’INSPIRER DES </a:t>
            </a:r>
            <a:r>
              <a:rPr lang="es-ES_tradnl" sz="4400" b="1" dirty="0">
                <a:solidFill>
                  <a:srgbClr val="0F6B2F"/>
                </a:solidFill>
              </a:rPr>
              <a:t>GRANDS</a:t>
            </a: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997EA4FD-8659-4810-9DEF-60F0173132D1}"/>
              </a:ext>
            </a:extLst>
          </p:cNvPr>
          <p:cNvSpPr txBox="1">
            <a:spLocks/>
          </p:cNvSpPr>
          <p:nvPr/>
        </p:nvSpPr>
        <p:spPr>
          <a:xfrm>
            <a:off x="5328815" y="4329768"/>
            <a:ext cx="3294629" cy="221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fr-FR" sz="1800" b="1" dirty="0">
                <a:solidFill>
                  <a:srgbClr val="1DD760"/>
                </a:solidFill>
              </a:rPr>
              <a:t>SPOTIFY</a:t>
            </a:r>
            <a: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S’ORGANISE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3C232284-DAEC-419B-AB81-4DC4DEB65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23">
            <a:extLst>
              <a:ext uri="{FF2B5EF4-FFF2-40B4-BE49-F238E27FC236}">
                <a16:creationId xmlns:a16="http://schemas.microsoft.com/office/drawing/2014/main" id="{C4C74592-8BED-44FD-9538-380AD96A5F23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1D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4B3C03B-9A2D-4DBA-999C-3C326D5FF014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S’INSPIRER DES GRANDS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E2EB749-29B3-4FD9-9442-C3B1BB4C4306}"/>
              </a:ext>
            </a:extLst>
          </p:cNvPr>
          <p:cNvSpPr/>
          <p:nvPr/>
        </p:nvSpPr>
        <p:spPr>
          <a:xfrm>
            <a:off x="1793530" y="1376754"/>
            <a:ext cx="5556939" cy="253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83301198-C247-4FF8-BB26-9F4B6372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13">
            <a:extLst>
              <a:ext uri="{FF2B5EF4-FFF2-40B4-BE49-F238E27FC236}">
                <a16:creationId xmlns:a16="http://schemas.microsoft.com/office/drawing/2014/main" id="{ADC68672-A970-4BAA-B023-02F49C338768}"/>
              </a:ext>
            </a:extLst>
          </p:cNvPr>
          <p:cNvSpPr/>
          <p:nvPr/>
        </p:nvSpPr>
        <p:spPr>
          <a:xfrm flipV="1">
            <a:off x="3421839" y="-1015108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grpSp>
        <p:nvGrpSpPr>
          <p:cNvPr id="6" name="Agrupar 6">
            <a:extLst>
              <a:ext uri="{FF2B5EF4-FFF2-40B4-BE49-F238E27FC236}">
                <a16:creationId xmlns:a16="http://schemas.microsoft.com/office/drawing/2014/main" id="{9C2FF958-493C-4DFB-A962-2C4C556AD576}"/>
              </a:ext>
            </a:extLst>
          </p:cNvPr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F53C40E2-1E71-4F86-96AC-0CBE4A27E991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orma libre 10">
              <a:extLst>
                <a:ext uri="{FF2B5EF4-FFF2-40B4-BE49-F238E27FC236}">
                  <a16:creationId xmlns:a16="http://schemas.microsoft.com/office/drawing/2014/main" id="{29E867B4-00E5-41D8-B4CA-0B58CF465BF1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" name="Rectángulo redondeado 11">
            <a:extLst>
              <a:ext uri="{FF2B5EF4-FFF2-40B4-BE49-F238E27FC236}">
                <a16:creationId xmlns:a16="http://schemas.microsoft.com/office/drawing/2014/main" id="{024118E5-7563-4A74-AF82-4A2C59BA33F1}"/>
              </a:ext>
            </a:extLst>
          </p:cNvPr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orma libre 12">
            <a:extLst>
              <a:ext uri="{FF2B5EF4-FFF2-40B4-BE49-F238E27FC236}">
                <a16:creationId xmlns:a16="http://schemas.microsoft.com/office/drawing/2014/main" id="{08BFE563-29E7-48E8-99DC-7B19C56777E8}"/>
              </a:ext>
            </a:extLst>
          </p:cNvPr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82B4DB73-CC9D-4C86-9D22-FFD23520D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918" y="2906605"/>
            <a:ext cx="3531899" cy="57695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ACCÉLÉRATION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281D5E5C-9540-4541-AFFF-B0EEB49D8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" y="4587408"/>
            <a:ext cx="469216" cy="469216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10C185B-B8BB-4B44-B4C0-7C39EBFAF8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6529" r="16529"/>
          <a:stretch>
            <a:fillRect/>
          </a:stretch>
        </p:blipFill>
        <p:spPr/>
      </p:pic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0F208245-E054-46EF-9945-ADD9B5089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686" y="3480138"/>
            <a:ext cx="2956196" cy="221850"/>
          </a:xfrm>
        </p:spPr>
        <p:txBody>
          <a:bodyPr/>
          <a:lstStyle/>
          <a:p>
            <a:r>
              <a:rPr lang="fr-FR" sz="1600" dirty="0">
                <a:solidFill>
                  <a:srgbClr val="EE3B42"/>
                </a:solidFill>
              </a:rPr>
              <a:t>DE LA DIGITALISATION</a:t>
            </a:r>
            <a:endParaRPr lang="en-US" sz="1600" dirty="0">
              <a:solidFill>
                <a:srgbClr val="EE3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0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">
            <a:extLst>
              <a:ext uri="{FF2B5EF4-FFF2-40B4-BE49-F238E27FC236}">
                <a16:creationId xmlns:a16="http://schemas.microsoft.com/office/drawing/2014/main" id="{A3F23054-6417-4954-BB39-3B48C9FD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355" y="1428279"/>
            <a:ext cx="2127187" cy="21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ACCELERATION DE LA DIGITALISATION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E4A77D-F67C-43DD-B7F8-D705F44AE2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92" y="1393146"/>
            <a:ext cx="1751620" cy="1935540"/>
          </a:xfrm>
          <a:prstGeom prst="rect">
            <a:avLst/>
          </a:prstGeom>
        </p:spPr>
      </p:pic>
      <p:pic>
        <p:nvPicPr>
          <p:cNvPr id="1030" name="Picture 6" descr="https://static.wixstatic.com/media/35d159_7a08a3448ed34645a03922c368773b8e~mv2.png/v1/fill/w_1444,h_598,al_c,usm_0.66_1.00_0.01/35d159_7a08a3448ed34645a03922c368773b8e~mv2.png">
            <a:extLst>
              <a:ext uri="{FF2B5EF4-FFF2-40B4-BE49-F238E27FC236}">
                <a16:creationId xmlns:a16="http://schemas.microsoft.com/office/drawing/2014/main" id="{E826EA07-A383-4807-BBB5-60D0B6EB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9" b="98485" l="853" r="96928">
                        <a14:foregroundMark x1="20990" y1="26190" x2="20990" y2="26190"/>
                        <a14:foregroundMark x1="15188" y1="25758" x2="15188" y2="25758"/>
                        <a14:foregroundMark x1="16212" y1="21429" x2="16212" y2="21429"/>
                        <a14:foregroundMark x1="19795" y1="18615" x2="19795" y2="18615"/>
                        <a14:foregroundMark x1="18259" y1="17100" x2="18259" y2="17100"/>
                        <a14:foregroundMark x1="31570" y1="18615" x2="31570" y2="18615"/>
                        <a14:foregroundMark x1="16382" y1="41558" x2="16382" y2="41558"/>
                        <a14:foregroundMark x1="23720" y1="43939" x2="23720" y2="43939"/>
                        <a14:foregroundMark x1="25256" y1="41991" x2="25256" y2="41991"/>
                        <a14:foregroundMark x1="27133" y1="44156" x2="27133" y2="44156"/>
                        <a14:foregroundMark x1="23891" y1="46753" x2="23891" y2="46753"/>
                        <a14:foregroundMark x1="13823" y1="43290" x2="13823" y2="43290"/>
                        <a14:foregroundMark x1="11433" y1="37229" x2="11433" y2="37229"/>
                        <a14:foregroundMark x1="11433" y1="30952" x2="11433" y2="30952"/>
                        <a14:foregroundMark x1="10068" y1="25108" x2="10068" y2="25108"/>
                        <a14:foregroundMark x1="10580" y1="21645" x2="10580" y2="21645"/>
                        <a14:foregroundMark x1="13823" y1="20996" x2="13823" y2="20996"/>
                        <a14:foregroundMark x1="14846" y1="35065" x2="14846" y2="35065"/>
                        <a14:foregroundMark x1="71502" y1="59524" x2="71502" y2="59524"/>
                        <a14:foregroundMark x1="68259" y1="67749" x2="68259" y2="67749"/>
                        <a14:foregroundMark x1="65529" y1="68615" x2="65529" y2="68615"/>
                        <a14:foregroundMark x1="76792" y1="69264" x2="76792" y2="69264"/>
                        <a14:foregroundMark x1="87713" y1="39177" x2="87713" y2="39177"/>
                        <a14:foregroundMark x1="80205" y1="34416" x2="80205" y2="34416"/>
                        <a14:foregroundMark x1="82423" y1="33766" x2="82423" y2="33766"/>
                        <a14:foregroundMark x1="82423" y1="38745" x2="82423" y2="38745"/>
                        <a14:foregroundMark x1="87031" y1="42424" x2="87031" y2="42424"/>
                        <a14:foregroundMark x1="88737" y1="45022" x2="88737" y2="45022"/>
                        <a14:foregroundMark x1="82082" y1="47619" x2="82082" y2="47619"/>
                        <a14:foregroundMark x1="79863" y1="49784" x2="79863" y2="49784"/>
                        <a14:foregroundMark x1="88396" y1="50866" x2="88396" y2="50866"/>
                        <a14:foregroundMark x1="88396" y1="52597" x2="88396" y2="52597"/>
                        <a14:foregroundMark x1="83788" y1="60606" x2="83788" y2="60606"/>
                        <a14:foregroundMark x1="83788" y1="61688" x2="83788" y2="61688"/>
                        <a14:foregroundMark x1="82935" y1="61688" x2="82935" y2="61688"/>
                        <a14:foregroundMark x1="76621" y1="61688" x2="76621" y2="61688"/>
                        <a14:foregroundMark x1="72696" y1="58225" x2="72696" y2="58225"/>
                        <a14:foregroundMark x1="72355" y1="56710" x2="72355" y2="56710"/>
                        <a14:foregroundMark x1="72355" y1="53680" x2="72355" y2="53680"/>
                        <a14:foregroundMark x1="72355" y1="53030" x2="72355" y2="53030"/>
                        <a14:foregroundMark x1="58362" y1="53030" x2="58362" y2="53030"/>
                        <a14:foregroundMark x1="58191" y1="51082" x2="58191" y2="51082"/>
                        <a14:foregroundMark x1="59044" y1="52597" x2="59044" y2="52597"/>
                        <a14:foregroundMark x1="59556" y1="56277" x2="59556" y2="56277"/>
                        <a14:foregroundMark x1="57338" y1="58225" x2="57338" y2="58225"/>
                        <a14:foregroundMark x1="55802" y1="57792" x2="55802" y2="57792"/>
                        <a14:foregroundMark x1="51365" y1="53463" x2="51365" y2="53463"/>
                        <a14:foregroundMark x1="51365" y1="53463" x2="51365" y2="53463"/>
                        <a14:foregroundMark x1="52218" y1="56926" x2="52218" y2="56926"/>
                        <a14:foregroundMark x1="52901" y1="58225" x2="52901" y2="58225"/>
                        <a14:foregroundMark x1="54608" y1="59957" x2="54608" y2="59957"/>
                        <a14:foregroundMark x1="58191" y1="63203" x2="58191" y2="63203"/>
                        <a14:foregroundMark x1="58191" y1="66234" x2="58191" y2="66234"/>
                        <a14:foregroundMark x1="58191" y1="68398" x2="58191" y2="68398"/>
                        <a14:foregroundMark x1="32082" y1="57576" x2="32082" y2="57576"/>
                        <a14:foregroundMark x1="32935" y1="63203" x2="32935" y2="63203"/>
                        <a14:foregroundMark x1="17235" y1="44156" x2="17235" y2="44156"/>
                        <a14:foregroundMark x1="13993" y1="44372" x2="13993" y2="44372"/>
                        <a14:foregroundMark x1="12628" y1="46104" x2="12628" y2="46104"/>
                        <a14:foregroundMark x1="12116" y1="45238" x2="12116" y2="45238"/>
                        <a14:foregroundMark x1="10410" y1="43506" x2="10410" y2="43506"/>
                        <a14:foregroundMark x1="10410" y1="41126" x2="10410" y2="41126"/>
                        <a14:foregroundMark x1="10068" y1="39177" x2="10068" y2="39177"/>
                        <a14:foregroundMark x1="12116" y1="42857" x2="12116" y2="42857"/>
                        <a14:foregroundMark x1="12116" y1="41558" x2="12116" y2="41558"/>
                        <a14:foregroundMark x1="11775" y1="33550" x2="11775" y2="33550"/>
                        <a14:foregroundMark x1="11092" y1="35281" x2="11092" y2="35281"/>
                        <a14:foregroundMark x1="10580" y1="34848" x2="10580" y2="34848"/>
                        <a14:foregroundMark x1="10068" y1="33983" x2="10068" y2="33983"/>
                        <a14:foregroundMark x1="10068" y1="30736" x2="10068" y2="30736"/>
                        <a14:foregroundMark x1="10068" y1="28355" x2="10068" y2="28355"/>
                        <a14:foregroundMark x1="12628" y1="31602" x2="12628" y2="31602"/>
                        <a14:foregroundMark x1="16212" y1="31385" x2="16212" y2="31385"/>
                        <a14:foregroundMark x1="16212" y1="29437" x2="16212" y2="29437"/>
                        <a14:foregroundMark x1="16212" y1="29437" x2="16212" y2="29437"/>
                        <a14:foregroundMark x1="17065" y1="25758" x2="17065" y2="25758"/>
                        <a14:foregroundMark x1="17747" y1="25541" x2="17747" y2="25541"/>
                        <a14:foregroundMark x1="18771" y1="27056" x2="18771" y2="27056"/>
                        <a14:foregroundMark x1="18430" y1="29437" x2="18430" y2="29437"/>
                        <a14:foregroundMark x1="13823" y1="28139" x2="13823" y2="28139"/>
                        <a14:foregroundMark x1="12116" y1="26623" x2="12116" y2="26623"/>
                        <a14:foregroundMark x1="12116" y1="26190" x2="12116" y2="26190"/>
                        <a14:foregroundMark x1="12116" y1="22944" x2="12116" y2="22944"/>
                        <a14:foregroundMark x1="12969" y1="20346" x2="12969" y2="20346"/>
                        <a14:foregroundMark x1="14334" y1="18398" x2="14334" y2="18398"/>
                        <a14:foregroundMark x1="14846" y1="18182" x2="14846" y2="18182"/>
                        <a14:foregroundMark x1="16382" y1="17532" x2="16382" y2="17532"/>
                        <a14:foregroundMark x1="18601" y1="16883" x2="18601" y2="16883"/>
                        <a14:foregroundMark x1="19966" y1="16234" x2="19966" y2="16234"/>
                        <a14:foregroundMark x1="20478" y1="15368" x2="20478" y2="15368"/>
                        <a14:foregroundMark x1="20819" y1="15368" x2="20819" y2="15368"/>
                        <a14:foregroundMark x1="20819" y1="15368" x2="20819" y2="15368"/>
                        <a14:foregroundMark x1="21843" y1="17100" x2="21843" y2="17100"/>
                        <a14:foregroundMark x1="21843" y1="17749" x2="21843" y2="17749"/>
                        <a14:foregroundMark x1="22014" y1="19264" x2="22014" y2="19264"/>
                        <a14:foregroundMark x1="22526" y1="21212" x2="22526" y2="21212"/>
                        <a14:foregroundMark x1="22696" y1="23160" x2="22696" y2="23160"/>
                        <a14:foregroundMark x1="22696" y1="25108" x2="22696" y2="25108"/>
                        <a14:foregroundMark x1="23038" y1="28355" x2="23038" y2="28355"/>
                        <a14:foregroundMark x1="23038" y1="29654" x2="23208" y2="30736"/>
                        <a14:foregroundMark x1="23208" y1="32251" x2="23208" y2="32251"/>
                        <a14:foregroundMark x1="22867" y1="30303" x2="22867" y2="30303"/>
                        <a14:foregroundMark x1="22014" y1="28355" x2="22014" y2="28355"/>
                        <a14:foregroundMark x1="20478" y1="29437" x2="20478" y2="29437"/>
                        <a14:foregroundMark x1="20478" y1="29437" x2="20478" y2="29437"/>
                        <a14:foregroundMark x1="42662" y1="31818" x2="42662" y2="31818"/>
                        <a14:foregroundMark x1="41638" y1="35931" x2="41638" y2="35931"/>
                        <a14:foregroundMark x1="41809" y1="37662" x2="41809" y2="37662"/>
                        <a14:foregroundMark x1="60239" y1="19913" x2="60239" y2="19913"/>
                        <a14:foregroundMark x1="58020" y1="27056" x2="58020" y2="27056"/>
                        <a14:foregroundMark x1="50000" y1="8009" x2="50000" y2="8009"/>
                        <a14:foregroundMark x1="49488" y1="6277" x2="49488" y2="6277"/>
                        <a14:foregroundMark x1="50000" y1="11472" x2="50000" y2="11472"/>
                        <a14:foregroundMark x1="47270" y1="10390" x2="47270" y2="10390"/>
                        <a14:foregroundMark x1="45222" y1="8009" x2="45222" y2="8009"/>
                        <a14:foregroundMark x1="45051" y1="6277" x2="45051" y2="6277"/>
                        <a14:foregroundMark x1="44369" y1="7792" x2="44369" y2="7792"/>
                        <a14:foregroundMark x1="50000" y1="9957" x2="50000" y2="9957"/>
                        <a14:foregroundMark x1="51195" y1="9307" x2="51195" y2="9307"/>
                        <a14:foregroundMark x1="83276" y1="58658" x2="83276" y2="58658"/>
                        <a14:foregroundMark x1="87031" y1="60173" x2="87031" y2="60173"/>
                        <a14:foregroundMark x1="87543" y1="61688" x2="87543" y2="61688"/>
                        <a14:foregroundMark x1="89590" y1="62121" x2="89590" y2="62121"/>
                        <a14:foregroundMark x1="92150" y1="61905" x2="92150" y2="61905"/>
                        <a14:foregroundMark x1="92321" y1="61472" x2="92321" y2="61472"/>
                        <a14:foregroundMark x1="90956" y1="58874" x2="90956" y2="58874"/>
                        <a14:foregroundMark x1="87884" y1="56710" x2="87884" y2="56710"/>
                        <a14:foregroundMark x1="87884" y1="56710" x2="87884" y2="56710"/>
                        <a14:foregroundMark x1="87031" y1="56710" x2="85495" y2="56277"/>
                        <a14:foregroundMark x1="83447" y1="55411" x2="83447" y2="55411"/>
                        <a14:foregroundMark x1="80717" y1="55844" x2="80717" y2="55844"/>
                        <a14:foregroundMark x1="80717" y1="55844" x2="80717" y2="55844"/>
                        <a14:foregroundMark x1="74573" y1="56061" x2="74573" y2="56061"/>
                        <a14:foregroundMark x1="74573" y1="56061" x2="74573" y2="56061"/>
                        <a14:foregroundMark x1="74232" y1="54113" x2="74232" y2="54113"/>
                        <a14:foregroundMark x1="71160" y1="50216" x2="71160" y2="50216"/>
                        <a14:foregroundMark x1="71160" y1="50216" x2="71160" y2="50216"/>
                        <a14:foregroundMark x1="74744" y1="52165" x2="74744" y2="52165"/>
                        <a14:foregroundMark x1="75597" y1="55195" x2="75597" y2="55195"/>
                        <a14:foregroundMark x1="77986" y1="59091" x2="77986" y2="59091"/>
                        <a14:foregroundMark x1="78157" y1="61905" x2="78157" y2="61905"/>
                        <a14:foregroundMark x1="74573" y1="62121" x2="74573" y2="62121"/>
                        <a14:foregroundMark x1="70307" y1="64502" x2="70307" y2="65152"/>
                        <a14:foregroundMark x1="70307" y1="66017" x2="70307" y2="66017"/>
                        <a14:foregroundMark x1="73038" y1="66450" x2="73038" y2="66450"/>
                        <a14:foregroundMark x1="73038" y1="65801" x2="73038" y2="65801"/>
                        <a14:foregroundMark x1="71160" y1="65584" x2="72355" y2="64935"/>
                        <a14:foregroundMark x1="74232" y1="64502" x2="74232" y2="64502"/>
                        <a14:foregroundMark x1="70819" y1="69481" x2="70819" y2="69481"/>
                        <a14:foregroundMark x1="70307" y1="69913" x2="70307" y2="69913"/>
                        <a14:foregroundMark x1="68601" y1="69913" x2="68601" y2="69913"/>
                        <a14:foregroundMark x1="67577" y1="69481" x2="67577" y2="69481"/>
                        <a14:foregroundMark x1="66553" y1="69048" x2="63652" y2="66667"/>
                        <a14:foregroundMark x1="62628" y1="63420" x2="62628" y2="63420"/>
                        <a14:foregroundMark x1="62628" y1="62987" x2="62628" y2="62987"/>
                        <a14:foregroundMark x1="58191" y1="62121" x2="58191" y2="62121"/>
                        <a14:foregroundMark x1="58191" y1="62121" x2="59556" y2="61905"/>
                        <a14:foregroundMark x1="62287" y1="60606" x2="62287" y2="60606"/>
                        <a14:foregroundMark x1="62287" y1="60390" x2="62287" y2="60390"/>
                        <a14:foregroundMark x1="62287" y1="56061" x2="62287" y2="56061"/>
                        <a14:foregroundMark x1="62287" y1="55411" x2="62287" y2="55411"/>
                        <a14:foregroundMark x1="64505" y1="57359" x2="64505" y2="57359"/>
                        <a14:foregroundMark x1="62628" y1="58658" x2="62628" y2="58658"/>
                        <a14:foregroundMark x1="63481" y1="62987" x2="64334" y2="62987"/>
                        <a14:foregroundMark x1="67577" y1="64286" x2="67577" y2="64286"/>
                        <a14:foregroundMark x1="67577" y1="66017" x2="67577" y2="66017"/>
                        <a14:foregroundMark x1="67747" y1="66017" x2="67747" y2="66017"/>
                        <a14:foregroundMark x1="71672" y1="45238" x2="71672" y2="45238"/>
                        <a14:foregroundMark x1="71672" y1="45238" x2="71672" y2="45238"/>
                        <a14:foregroundMark x1="71331" y1="43723" x2="71331" y2="43723"/>
                        <a14:foregroundMark x1="70137" y1="45022" x2="70137" y2="45022"/>
                        <a14:foregroundMark x1="69966" y1="46104" x2="69966" y2="46104"/>
                        <a14:foregroundMark x1="84300" y1="29870" x2="84300" y2="29870"/>
                        <a14:foregroundMark x1="81229" y1="30303" x2="81229" y2="30303"/>
                        <a14:foregroundMark x1="79693" y1="28355" x2="79693" y2="28355"/>
                        <a14:foregroundMark x1="78498" y1="27056" x2="78498" y2="27056"/>
                        <a14:foregroundMark x1="78498" y1="27056" x2="78498" y2="27056"/>
                        <a14:foregroundMark x1="73208" y1="24242" x2="73208" y2="24242"/>
                        <a14:foregroundMark x1="73208" y1="24242" x2="73208" y2="24242"/>
                        <a14:foregroundMark x1="70478" y1="22511" x2="70478" y2="22511"/>
                        <a14:foregroundMark x1="70478" y1="22078" x2="70478" y2="22078"/>
                        <a14:foregroundMark x1="70137" y1="21645" x2="70137" y2="21645"/>
                        <a14:foregroundMark x1="70137" y1="21645" x2="70137" y2="21645"/>
                        <a14:foregroundMark x1="70307" y1="21212" x2="70307" y2="21212"/>
                        <a14:foregroundMark x1="69454" y1="25974" x2="69454" y2="25974"/>
                        <a14:foregroundMark x1="69454" y1="25974" x2="69454" y2="25974"/>
                        <a14:foregroundMark x1="69966" y1="28788" x2="69966" y2="28788"/>
                        <a14:foregroundMark x1="69966" y1="28788" x2="69966" y2="28788"/>
                        <a14:foregroundMark x1="70307" y1="29870" x2="70307" y2="29870"/>
                        <a14:foregroundMark x1="70307" y1="30952" x2="70307" y2="30952"/>
                        <a14:foregroundMark x1="70307" y1="32251" x2="70307" y2="32251"/>
                        <a14:foregroundMark x1="70478" y1="32684" x2="70478" y2="32684"/>
                        <a14:foregroundMark x1="82253" y1="33766" x2="82253" y2="33766"/>
                        <a14:foregroundMark x1="84130" y1="34199" x2="84130" y2="34199"/>
                        <a14:foregroundMark x1="85154" y1="35281" x2="85154" y2="35281"/>
                        <a14:foregroundMark x1="86177" y1="35281" x2="86177" y2="35281"/>
                        <a14:foregroundMark x1="86860" y1="35065" x2="86860" y2="35065"/>
                        <a14:foregroundMark x1="86860" y1="35065" x2="86860" y2="35065"/>
                        <a14:foregroundMark x1="86860" y1="35065" x2="86860" y2="35065"/>
                        <a14:foregroundMark x1="87372" y1="37013" x2="87372" y2="37013"/>
                        <a14:foregroundMark x1="84812" y1="38095" x2="84812" y2="38095"/>
                        <a14:foregroundMark x1="84642" y1="38095" x2="84642" y2="38095"/>
                        <a14:foregroundMark x1="83276" y1="37879" x2="83276" y2="37879"/>
                        <a14:foregroundMark x1="83276" y1="39610" x2="83276" y2="39610"/>
                        <a14:foregroundMark x1="83276" y1="40476" x2="83276" y2="40476"/>
                        <a14:foregroundMark x1="83788" y1="40909" x2="83788" y2="40909"/>
                        <a14:foregroundMark x1="84300" y1="43290" x2="84300" y2="43290"/>
                        <a14:foregroundMark x1="84300" y1="43290" x2="84300" y2="43290"/>
                        <a14:foregroundMark x1="84300" y1="43290" x2="84300" y2="43290"/>
                        <a14:foregroundMark x1="85154" y1="43506" x2="85154" y2="43506"/>
                        <a14:foregroundMark x1="85324" y1="43506" x2="85324" y2="43506"/>
                        <a14:foregroundMark x1="86860" y1="45022" x2="86860" y2="45022"/>
                        <a14:foregroundMark x1="86860" y1="45022" x2="86860" y2="45022"/>
                        <a14:foregroundMark x1="87543" y1="45455" x2="87543" y2="45455"/>
                        <a14:foregroundMark x1="25256" y1="42857" x2="25256" y2="42857"/>
                        <a14:foregroundMark x1="25256" y1="42857" x2="25256" y2="42857"/>
                        <a14:foregroundMark x1="22696" y1="40693" x2="22696" y2="40693"/>
                        <a14:foregroundMark x1="22696" y1="40693" x2="22696" y2="40693"/>
                        <a14:foregroundMark x1="22867" y1="38528" x2="22867" y2="38528"/>
                        <a14:foregroundMark x1="22184" y1="38528" x2="22184" y2="38528"/>
                        <a14:foregroundMark x1="20648" y1="37013" x2="20648" y2="37013"/>
                        <a14:foregroundMark x1="20648" y1="36364" x2="20648" y2="36364"/>
                        <a14:foregroundMark x1="20990" y1="34848" x2="20990" y2="34848"/>
                        <a14:foregroundMark x1="20990" y1="34199" x2="20990" y2="34199"/>
                        <a14:foregroundMark x1="19625" y1="21645" x2="19625" y2="21645"/>
                        <a14:foregroundMark x1="20307" y1="22078" x2="20307" y2="22078"/>
                        <a14:foregroundMark x1="20648" y1="22944" x2="20648" y2="22944"/>
                        <a14:foregroundMark x1="20648" y1="23160" x2="20648" y2="23160"/>
                        <a14:foregroundMark x1="20990" y1="17749" x2="20990" y2="17749"/>
                        <a14:foregroundMark x1="20990" y1="16017" x2="20990" y2="16017"/>
                        <a14:foregroundMark x1="20990" y1="14069" x2="20990" y2="14069"/>
                        <a14:foregroundMark x1="21331" y1="13636" x2="21331" y2="13636"/>
                        <a14:foregroundMark x1="21331" y1="12987" x2="21331" y2="12987"/>
                        <a14:foregroundMark x1="21331" y1="12987" x2="20648" y2="13203"/>
                        <a14:foregroundMark x1="20648" y1="13203" x2="20648" y2="13203"/>
                        <a14:foregroundMark x1="20648" y1="13203" x2="20648" y2="13203"/>
                        <a14:foregroundMark x1="19454" y1="13203" x2="19454" y2="13203"/>
                        <a14:foregroundMark x1="19454" y1="13203" x2="19454" y2="13203"/>
                        <a14:foregroundMark x1="19454" y1="13203" x2="19454" y2="13203"/>
                        <a14:foregroundMark x1="18771" y1="14069" x2="18771" y2="14069"/>
                        <a14:foregroundMark x1="18771" y1="14069" x2="18771" y2="14069"/>
                        <a14:foregroundMark x1="18601" y1="15368" x2="18601" y2="15368"/>
                        <a14:foregroundMark x1="17406" y1="15368" x2="16553" y2="15368"/>
                        <a14:foregroundMark x1="14164" y1="15368" x2="14164" y2="15368"/>
                        <a14:foregroundMark x1="14164" y1="16234" x2="14164" y2="16234"/>
                        <a14:foregroundMark x1="12457" y1="17316" x2="12457" y2="17316"/>
                        <a14:foregroundMark x1="12457" y1="17316" x2="12457" y2="17316"/>
                        <a14:foregroundMark x1="10922" y1="18398" x2="10922" y2="18398"/>
                        <a14:foregroundMark x1="10922" y1="18398" x2="10922" y2="18398"/>
                        <a14:foregroundMark x1="10410" y1="19697" x2="10410" y2="19697"/>
                        <a14:foregroundMark x1="10922" y1="18831" x2="10922" y2="18831"/>
                        <a14:foregroundMark x1="10922" y1="18831" x2="11945" y2="18831"/>
                        <a14:foregroundMark x1="15358" y1="18831" x2="15358" y2="18831"/>
                        <a14:foregroundMark x1="18601" y1="26190" x2="18601" y2="26190"/>
                        <a14:foregroundMark x1="18601" y1="28139" x2="18601" y2="28139"/>
                        <a14:foregroundMark x1="20990" y1="35498" x2="20990" y2="35498"/>
                        <a14:foregroundMark x1="24915" y1="44156" x2="24915" y2="44156"/>
                        <a14:foregroundMark x1="25085" y1="44372" x2="25085" y2="44372"/>
                        <a14:foregroundMark x1="24915" y1="45671" x2="24915" y2="45671"/>
                        <a14:foregroundMark x1="24915" y1="46537" x2="24915" y2="46537"/>
                        <a14:foregroundMark x1="24915" y1="46753" x2="24915" y2="46753"/>
                        <a14:foregroundMark x1="28498" y1="46753" x2="28498" y2="46753"/>
                        <a14:foregroundMark x1="29010" y1="44372" x2="29010" y2="44372"/>
                        <a14:foregroundMark x1="29010" y1="44372" x2="29010" y2="44372"/>
                        <a14:foregroundMark x1="29352" y1="44372" x2="29352" y2="44372"/>
                        <a14:foregroundMark x1="21843" y1="46753" x2="21843" y2="46753"/>
                        <a14:foregroundMark x1="22526" y1="46753" x2="22526" y2="46753"/>
                        <a14:foregroundMark x1="22867" y1="49784" x2="22867" y2="49784"/>
                        <a14:foregroundMark x1="22867" y1="50216" x2="22867" y2="50216"/>
                        <a14:foregroundMark x1="24232" y1="48918" x2="24232" y2="48918"/>
                        <a14:foregroundMark x1="59386" y1="17316" x2="59386" y2="17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74510" y="1785962"/>
            <a:ext cx="1985404" cy="15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C5A27CE8-0AED-4924-AB06-60AAF348DBDC}"/>
              </a:ext>
            </a:extLst>
          </p:cNvPr>
          <p:cNvSpPr txBox="1">
            <a:spLocks/>
          </p:cNvSpPr>
          <p:nvPr/>
        </p:nvSpPr>
        <p:spPr>
          <a:xfrm>
            <a:off x="526625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Think Big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841A3BE8-ECEB-424D-BCB8-FE3A98DF80F4}"/>
              </a:ext>
            </a:extLst>
          </p:cNvPr>
          <p:cNvSpPr txBox="1">
            <a:spLocks/>
          </p:cNvSpPr>
          <p:nvPr/>
        </p:nvSpPr>
        <p:spPr>
          <a:xfrm>
            <a:off x="3310921" y="36060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small | Learn Fast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787DB2D-AB3A-4AFB-AC79-7B01E6053B6D}"/>
              </a:ext>
            </a:extLst>
          </p:cNvPr>
          <p:cNvSpPr txBox="1">
            <a:spLocks/>
          </p:cNvSpPr>
          <p:nvPr/>
        </p:nvSpPr>
        <p:spPr>
          <a:xfrm>
            <a:off x="6322644" y="3620489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Scale Quickly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514239" y="342922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DECOUVERTE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2798630" y="3405929"/>
            <a:ext cx="2485249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IDEATION &amp; PROTOTYPE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5791202" y="3420371"/>
            <a:ext cx="2971800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EE3B42"/>
                </a:solidFill>
              </a:rPr>
              <a:t>PILOTE &amp; MISE A L’ECHELLE</a:t>
            </a:r>
          </a:p>
        </p:txBody>
      </p:sp>
    </p:spTree>
    <p:extLst>
      <p:ext uri="{BB962C8B-B14F-4D97-AF65-F5344CB8AC3E}">
        <p14:creationId xmlns:p14="http://schemas.microsoft.com/office/powerpoint/2010/main" val="87146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DIGITAL ACCELERATOR METHODOLOGY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sp>
        <p:nvSpPr>
          <p:cNvPr id="15" name="Rectangle à coins arrondis 46">
            <a:extLst>
              <a:ext uri="{FF2B5EF4-FFF2-40B4-BE49-F238E27FC236}">
                <a16:creationId xmlns:a16="http://schemas.microsoft.com/office/drawing/2014/main" id="{A44FE742-A549-43C8-A9F9-BEC451ED120D}"/>
              </a:ext>
            </a:extLst>
          </p:cNvPr>
          <p:cNvSpPr/>
          <p:nvPr/>
        </p:nvSpPr>
        <p:spPr>
          <a:xfrm>
            <a:off x="1126078" y="1389632"/>
            <a:ext cx="6611686" cy="64698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Aller rapidement de l’idée au prototype à la nouvelle génération d’applications digitales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59B4B-A54E-400A-A831-A82898D2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04" y="2192624"/>
            <a:ext cx="7487587" cy="25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26ECCC0-AA3B-4E1F-95A0-AE1432C246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6539" r="16539"/>
          <a:stretch>
            <a:fillRect/>
          </a:stretch>
        </p:blipFill>
        <p:spPr/>
      </p:pic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A764D46E-3F10-401F-868E-14B3C0C1D96B}"/>
              </a:ext>
            </a:extLst>
          </p:cNvPr>
          <p:cNvSpPr txBox="1">
            <a:spLocks/>
          </p:cNvSpPr>
          <p:nvPr/>
        </p:nvSpPr>
        <p:spPr>
          <a:xfrm>
            <a:off x="485918" y="2906605"/>
            <a:ext cx="3531899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AGILITÉ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5D2BC2A5-3C7C-4E17-955F-111A02A4D902}"/>
              </a:ext>
            </a:extLst>
          </p:cNvPr>
          <p:cNvSpPr txBox="1">
            <a:spLocks/>
          </p:cNvSpPr>
          <p:nvPr/>
        </p:nvSpPr>
        <p:spPr>
          <a:xfrm>
            <a:off x="506196" y="2674693"/>
            <a:ext cx="2956196" cy="2218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EE3B42"/>
                </a:solidFill>
              </a:rPr>
              <a:t>ADOPTER L’</a:t>
            </a:r>
            <a:endParaRPr lang="en-US" sz="1600" dirty="0">
              <a:solidFill>
                <a:srgbClr val="EE3B42"/>
              </a:solidFill>
            </a:endParaRPr>
          </a:p>
        </p:txBody>
      </p:sp>
      <p:grpSp>
        <p:nvGrpSpPr>
          <p:cNvPr id="23" name="Agrupar 6">
            <a:extLst>
              <a:ext uri="{FF2B5EF4-FFF2-40B4-BE49-F238E27FC236}">
                <a16:creationId xmlns:a16="http://schemas.microsoft.com/office/drawing/2014/main" id="{77229D7C-AEE4-4236-B2B1-8C768E63BAFA}"/>
              </a:ext>
            </a:extLst>
          </p:cNvPr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BCD90ABD-687F-4E52-BC19-15A6F87D0225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Forma libre 10">
              <a:extLst>
                <a:ext uri="{FF2B5EF4-FFF2-40B4-BE49-F238E27FC236}">
                  <a16:creationId xmlns:a16="http://schemas.microsoft.com/office/drawing/2014/main" id="{E392ECF1-167E-460C-A5B8-2076ABDB5370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6" name="Rectángulo redondeado 11">
            <a:extLst>
              <a:ext uri="{FF2B5EF4-FFF2-40B4-BE49-F238E27FC236}">
                <a16:creationId xmlns:a16="http://schemas.microsoft.com/office/drawing/2014/main" id="{9EF44934-6F5D-47C3-83A6-EFB4BD194672}"/>
              </a:ext>
            </a:extLst>
          </p:cNvPr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12">
            <a:extLst>
              <a:ext uri="{FF2B5EF4-FFF2-40B4-BE49-F238E27FC236}">
                <a16:creationId xmlns:a16="http://schemas.microsoft.com/office/drawing/2014/main" id="{B27C3100-0F7C-418D-A7BB-10F5D2218723}"/>
              </a:ext>
            </a:extLst>
          </p:cNvPr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>
            <a:extLst>
              <a:ext uri="{FF2B5EF4-FFF2-40B4-BE49-F238E27FC236}">
                <a16:creationId xmlns:a16="http://schemas.microsoft.com/office/drawing/2014/main" id="{AC6565D8-E4B6-4A2A-A913-26ADE7A8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115" y="0"/>
            <a:ext cx="3439886" cy="5146735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id="{1389073B-0C06-4358-B3BA-D2A9DA103A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3439885" cy="51558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95A973-EE3E-4F75-B63A-CE80CE3353DE}"/>
              </a:ext>
            </a:extLst>
          </p:cNvPr>
          <p:cNvSpPr/>
          <p:nvPr/>
        </p:nvSpPr>
        <p:spPr>
          <a:xfrm>
            <a:off x="1326293" y="143647"/>
            <a:ext cx="6491414" cy="48562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796E06A-EEC1-46FA-A92A-DD461BCFD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POURQUOI PASSER A L’AGILE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2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C7463E-8B9A-42CC-ACFF-CC507FE3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209" y="1280477"/>
            <a:ext cx="2294626" cy="2304182"/>
          </a:xfrm>
          <a:prstGeom prst="ellipse">
            <a:avLst/>
          </a:prstGeom>
        </p:spPr>
      </p:pic>
      <p:pic>
        <p:nvPicPr>
          <p:cNvPr id="15" name="Image 3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82C07CD-4DDC-4D24-878F-DE289E75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9565" y="1278402"/>
            <a:ext cx="2276475" cy="2304182"/>
          </a:xfrm>
          <a:prstGeom prst="ellipse">
            <a:avLst/>
          </a:prstGeom>
        </p:spPr>
      </p:pic>
      <p:sp>
        <p:nvSpPr>
          <p:cNvPr id="16" name="ZoneTexte 4">
            <a:extLst>
              <a:ext uri="{FF2B5EF4-FFF2-40B4-BE49-F238E27FC236}">
                <a16:creationId xmlns:a16="http://schemas.microsoft.com/office/drawing/2014/main" id="{DFB24046-4CE5-4AF2-8F63-8400C4648FC3}"/>
              </a:ext>
            </a:extLst>
          </p:cNvPr>
          <p:cNvSpPr txBox="1"/>
          <p:nvPr/>
        </p:nvSpPr>
        <p:spPr>
          <a:xfrm>
            <a:off x="572365" y="3728097"/>
            <a:ext cx="310347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 modèle en cascade requiert un planning détaillé au tout début du projet.</a:t>
            </a:r>
            <a:b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Toutes les étapes et les interactions sont tracées en amont.  Le passage à une étape ne se fait qu’après avoir livré la précédente</a:t>
            </a:r>
          </a:p>
          <a:p>
            <a:pPr algn="r"/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07A5C483-4598-4734-A4D6-BA511F911A5D}"/>
              </a:ext>
            </a:extLst>
          </p:cNvPr>
          <p:cNvSpPr txBox="1"/>
          <p:nvPr/>
        </p:nvSpPr>
        <p:spPr>
          <a:xfrm>
            <a:off x="4978335" y="3728097"/>
            <a:ext cx="32346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L’approche Agile est rapide et flexible. </a:t>
            </a:r>
          </a:p>
          <a:p>
            <a:endParaRPr lang="fr-MA" sz="1100" b="1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cs typeface="Calibri Light" panose="020F0302020204030204" pitchFamily="34" charset="0"/>
            </a:endParaRP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Elle est basée sur les principes de la collaboration, l’adaptabilité et l’amélioration continue</a:t>
            </a:r>
          </a:p>
          <a:p>
            <a:r>
              <a:rPr lang="fr-M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Les cycles de livraisons du projet sont rapides et itératifs</a:t>
            </a:r>
          </a:p>
          <a:p>
            <a:endParaRPr lang="fr-MA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ZoneTexte 12">
            <a:extLst>
              <a:ext uri="{FF2B5EF4-FFF2-40B4-BE49-F238E27FC236}">
                <a16:creationId xmlns:a16="http://schemas.microsoft.com/office/drawing/2014/main" id="{730C9440-DB8E-426D-9673-B1B82CE47B8D}"/>
              </a:ext>
            </a:extLst>
          </p:cNvPr>
          <p:cNvSpPr txBox="1"/>
          <p:nvPr/>
        </p:nvSpPr>
        <p:spPr>
          <a:xfrm>
            <a:off x="3808755" y="2432568"/>
            <a:ext cx="116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EE3B4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0A1F547F-E03F-4B82-A3AA-9725FEFC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ycleDeprojet">
            <a:extLst>
              <a:ext uri="{FF2B5EF4-FFF2-40B4-BE49-F238E27FC236}">
                <a16:creationId xmlns:a16="http://schemas.microsoft.com/office/drawing/2014/main" id="{A7743FF4-68C7-4A4B-A9A8-98AD57D4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929" y="1302540"/>
            <a:ext cx="1811494" cy="13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ycleDeprojet">
            <a:extLst>
              <a:ext uri="{FF2B5EF4-FFF2-40B4-BE49-F238E27FC236}">
                <a16:creationId xmlns:a16="http://schemas.microsoft.com/office/drawing/2014/main" id="{B6EE29E7-8486-4B89-A2D5-09E03A61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0458" y="1358365"/>
            <a:ext cx="2183084" cy="149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ycleDeprojet">
            <a:extLst>
              <a:ext uri="{FF2B5EF4-FFF2-40B4-BE49-F238E27FC236}">
                <a16:creationId xmlns:a16="http://schemas.microsoft.com/office/drawing/2014/main" id="{07AD25C2-9716-49B7-9796-3F8668F7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083" y="1373117"/>
            <a:ext cx="1207662" cy="12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CycleDeprojet">
            <a:extLst>
              <a:ext uri="{FF2B5EF4-FFF2-40B4-BE49-F238E27FC236}">
                <a16:creationId xmlns:a16="http://schemas.microsoft.com/office/drawing/2014/main" id="{675DC368-BAAC-4AAD-A4AF-D596AFA2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082" y="2695997"/>
            <a:ext cx="1207663" cy="20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CycleDeprojet">
            <a:extLst>
              <a:ext uri="{FF2B5EF4-FFF2-40B4-BE49-F238E27FC236}">
                <a16:creationId xmlns:a16="http://schemas.microsoft.com/office/drawing/2014/main" id="{617DA3F4-8CD7-4968-ABA2-BB4F9399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2985" y="3190328"/>
            <a:ext cx="1532804" cy="15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CycleDeprojet">
            <a:extLst>
              <a:ext uri="{FF2B5EF4-FFF2-40B4-BE49-F238E27FC236}">
                <a16:creationId xmlns:a16="http://schemas.microsoft.com/office/drawing/2014/main" id="{9F840A6A-8D90-44C4-88FF-0EF690F8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686" y="2898043"/>
            <a:ext cx="2275980" cy="176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09E7E9D5-F4FB-4961-84B9-916A97F03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23">
            <a:extLst>
              <a:ext uri="{FF2B5EF4-FFF2-40B4-BE49-F238E27FC236}">
                <a16:creationId xmlns:a16="http://schemas.microsoft.com/office/drawing/2014/main" id="{56A3E5BF-AA60-4F7C-B486-A601F25A387E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583FED-CB3A-471E-85A4-FD0A3B2495FF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ADOPTER L’AGILITE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9025A6C7-31C8-4D28-82C5-FB968D7288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5208" y="1730494"/>
            <a:ext cx="6611930" cy="234332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36897309-3924-4AAF-8D46-F08F01C6A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16" name="Image 38">
            <a:extLst>
              <a:ext uri="{FF2B5EF4-FFF2-40B4-BE49-F238E27FC236}">
                <a16:creationId xmlns:a16="http://schemas.microsoft.com/office/drawing/2014/main" id="{4EDB58F6-6320-4709-A071-753B917A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59"/>
          <a:stretch/>
        </p:blipFill>
        <p:spPr>
          <a:xfrm>
            <a:off x="1633656" y="1278375"/>
            <a:ext cx="5498870" cy="3608173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16F1A1D0-50BD-4F6D-A9B8-FBD38F7FB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4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81BAF00-CCF9-4DFB-8B86-E1B551A87A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6565" r="16565"/>
          <a:stretch>
            <a:fillRect/>
          </a:stretch>
        </p:blipFill>
        <p:spPr/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B19074B9-3A67-4CE0-8F88-296280810B70}"/>
              </a:ext>
            </a:extLst>
          </p:cNvPr>
          <p:cNvSpPr txBox="1">
            <a:spLocks/>
          </p:cNvSpPr>
          <p:nvPr/>
        </p:nvSpPr>
        <p:spPr>
          <a:xfrm>
            <a:off x="485918" y="2906605"/>
            <a:ext cx="3531899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DEVOPS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EDFC5F2C-C416-4878-89B9-25FE3899FF0C}"/>
              </a:ext>
            </a:extLst>
          </p:cNvPr>
          <p:cNvSpPr txBox="1">
            <a:spLocks/>
          </p:cNvSpPr>
          <p:nvPr/>
        </p:nvSpPr>
        <p:spPr>
          <a:xfrm>
            <a:off x="506196" y="2674693"/>
            <a:ext cx="2956196" cy="2218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rgbClr val="EE3B42"/>
              </a:solidFill>
            </a:endParaRPr>
          </a:p>
        </p:txBody>
      </p:sp>
      <p:grpSp>
        <p:nvGrpSpPr>
          <p:cNvPr id="16" name="Agrupar 6">
            <a:extLst>
              <a:ext uri="{FF2B5EF4-FFF2-40B4-BE49-F238E27FC236}">
                <a16:creationId xmlns:a16="http://schemas.microsoft.com/office/drawing/2014/main" id="{EDDA775B-AE19-4C31-A72D-7EFAA23C370F}"/>
              </a:ext>
            </a:extLst>
          </p:cNvPr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17" name="Forma libre 7">
              <a:extLst>
                <a:ext uri="{FF2B5EF4-FFF2-40B4-BE49-F238E27FC236}">
                  <a16:creationId xmlns:a16="http://schemas.microsoft.com/office/drawing/2014/main" id="{0E857ED5-2B5F-4F82-80AF-AB57BD2CC2C5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orma libre 10">
              <a:extLst>
                <a:ext uri="{FF2B5EF4-FFF2-40B4-BE49-F238E27FC236}">
                  <a16:creationId xmlns:a16="http://schemas.microsoft.com/office/drawing/2014/main" id="{B95F2C5C-F967-4174-BB03-10FB94FC30ED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Rectángulo redondeado 11">
            <a:extLst>
              <a:ext uri="{FF2B5EF4-FFF2-40B4-BE49-F238E27FC236}">
                <a16:creationId xmlns:a16="http://schemas.microsoft.com/office/drawing/2014/main" id="{614E0BE1-91BA-4B91-923C-04948F3BDAF0}"/>
              </a:ext>
            </a:extLst>
          </p:cNvPr>
          <p:cNvSpPr/>
          <p:nvPr/>
        </p:nvSpPr>
        <p:spPr>
          <a:xfrm>
            <a:off x="8979169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2">
            <a:extLst>
              <a:ext uri="{FF2B5EF4-FFF2-40B4-BE49-F238E27FC236}">
                <a16:creationId xmlns:a16="http://schemas.microsoft.com/office/drawing/2014/main" id="{6CF4D575-EA6B-479C-A359-94788ADADE07}"/>
              </a:ext>
            </a:extLst>
          </p:cNvPr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 POINTS DE VUE DIFFERENTS …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040380" y="3462551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 Livrer rapidement des nouvelles fonctionnalités.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Chercher à innover.</a:t>
            </a:r>
          </a:p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Culture de changement.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134487-D8AF-4EB1-984E-5B55B982A1CE}"/>
              </a:ext>
            </a:extLst>
          </p:cNvPr>
          <p:cNvSpPr/>
          <p:nvPr/>
        </p:nvSpPr>
        <p:spPr>
          <a:xfrm>
            <a:off x="2858969" y="4249308"/>
            <a:ext cx="1325609" cy="307777"/>
          </a:xfrm>
          <a:custGeom>
            <a:avLst/>
            <a:gdLst>
              <a:gd name="connsiteX0" fmla="*/ 0 w 1783228"/>
              <a:gd name="connsiteY0" fmla="*/ 0 h 420128"/>
              <a:gd name="connsiteX1" fmla="*/ 1783228 w 1783228"/>
              <a:gd name="connsiteY1" fmla="*/ 0 h 420128"/>
              <a:gd name="connsiteX2" fmla="*/ 1783228 w 1783228"/>
              <a:gd name="connsiteY2" fmla="*/ 420128 h 420128"/>
              <a:gd name="connsiteX3" fmla="*/ 0 w 1783228"/>
              <a:gd name="connsiteY3" fmla="*/ 420128 h 420128"/>
              <a:gd name="connsiteX4" fmla="*/ 0 w 1783228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228" h="420128">
                <a:moveTo>
                  <a:pt x="0" y="0"/>
                </a:moveTo>
                <a:lnTo>
                  <a:pt x="1783228" y="0"/>
                </a:lnTo>
                <a:lnTo>
                  <a:pt x="1783228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61D1C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61D1CE"/>
                </a:solidFill>
              </a:rPr>
              <a:t>Rapidité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507810" y="1371340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79350E3-C9FF-4EC3-87F7-CACC48178584}"/>
              </a:ext>
            </a:extLst>
          </p:cNvPr>
          <p:cNvSpPr/>
          <p:nvPr/>
        </p:nvSpPr>
        <p:spPr>
          <a:xfrm>
            <a:off x="3152039" y="2463995"/>
            <a:ext cx="2933922" cy="259933"/>
          </a:xfrm>
          <a:custGeom>
            <a:avLst/>
            <a:gdLst>
              <a:gd name="connsiteX0" fmla="*/ 0 w 5058424"/>
              <a:gd name="connsiteY0" fmla="*/ 0 h 420128"/>
              <a:gd name="connsiteX1" fmla="*/ 5058424 w 5058424"/>
              <a:gd name="connsiteY1" fmla="*/ 0 h 420128"/>
              <a:gd name="connsiteX2" fmla="*/ 5058424 w 5058424"/>
              <a:gd name="connsiteY2" fmla="*/ 420128 h 420128"/>
              <a:gd name="connsiteX3" fmla="*/ 0 w 5058424"/>
              <a:gd name="connsiteY3" fmla="*/ 420128 h 420128"/>
              <a:gd name="connsiteX4" fmla="*/ 0 w 5058424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424" h="420128">
                <a:moveTo>
                  <a:pt x="0" y="0"/>
                </a:moveTo>
                <a:lnTo>
                  <a:pt x="5058424" y="0"/>
                </a:lnTo>
                <a:lnTo>
                  <a:pt x="5058424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EE3B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EE3B42"/>
                </a:solidFill>
              </a:rPr>
              <a:t>Rapidité Qualité Stabilité Coût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087831" y="3427155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Garantir la stabilité.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Contrôler la qualité du changement.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Chercher à rationnaliser.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Culture des services (SLA)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124731-D988-4902-95E3-1BD639C01220}"/>
              </a:ext>
            </a:extLst>
          </p:cNvPr>
          <p:cNvSpPr/>
          <p:nvPr/>
        </p:nvSpPr>
        <p:spPr>
          <a:xfrm>
            <a:off x="5087831" y="4295202"/>
            <a:ext cx="1819026" cy="275895"/>
          </a:xfrm>
          <a:custGeom>
            <a:avLst/>
            <a:gdLst>
              <a:gd name="connsiteX0" fmla="*/ 0 w 1819026"/>
              <a:gd name="connsiteY0" fmla="*/ 0 h 420128"/>
              <a:gd name="connsiteX1" fmla="*/ 1819026 w 1819026"/>
              <a:gd name="connsiteY1" fmla="*/ 0 h 420128"/>
              <a:gd name="connsiteX2" fmla="*/ 1819026 w 1819026"/>
              <a:gd name="connsiteY2" fmla="*/ 420128 h 420128"/>
              <a:gd name="connsiteX3" fmla="*/ 0 w 1819026"/>
              <a:gd name="connsiteY3" fmla="*/ 420128 h 420128"/>
              <a:gd name="connsiteX4" fmla="*/ 0 w 1819026"/>
              <a:gd name="connsiteY4" fmla="*/ 0 h 42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6" h="420128">
                <a:moveTo>
                  <a:pt x="0" y="0"/>
                </a:moveTo>
                <a:lnTo>
                  <a:pt x="1819026" y="0"/>
                </a:lnTo>
                <a:lnTo>
                  <a:pt x="1819026" y="420128"/>
                </a:lnTo>
                <a:lnTo>
                  <a:pt x="0" y="42012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D7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D7F00"/>
                </a:solidFill>
              </a:rPr>
              <a:t>Stabilité Qualité Coût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2938704" y="1479271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721564" y="2978466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083224" y="2969372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pic>
        <p:nvPicPr>
          <p:cNvPr id="46" name="Image 11">
            <a:extLst>
              <a:ext uri="{FF2B5EF4-FFF2-40B4-BE49-F238E27FC236}">
                <a16:creationId xmlns:a16="http://schemas.microsoft.com/office/drawing/2014/main" id="{4A107C3A-BE1F-4A43-B5A6-4A786CA6AC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07" y="2886246"/>
            <a:ext cx="483060" cy="1676744"/>
          </a:xfrm>
          <a:prstGeom prst="rect">
            <a:avLst/>
          </a:prstGeom>
        </p:spPr>
      </p:pic>
      <p:sp>
        <p:nvSpPr>
          <p:cNvPr id="47" name="ZoneTexte 12">
            <a:extLst>
              <a:ext uri="{FF2B5EF4-FFF2-40B4-BE49-F238E27FC236}">
                <a16:creationId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07810" y="4602337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3077029" y="1835004"/>
            <a:ext cx="515849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14300"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Fournir le plus rapidement possible ses services de qualité au client final.</a:t>
            </a:r>
          </a:p>
          <a:p>
            <a:pPr marL="0" lvl="1" indent="-114300"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Obtenir une qualité de service sans faille.</a:t>
            </a:r>
          </a:p>
          <a:p>
            <a:pPr marL="0" lvl="1" indent="-114300" algn="r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Contrôler les budget IT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2481838" y="1369219"/>
            <a:ext cx="670201" cy="57179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167582" y="2798630"/>
            <a:ext cx="737895" cy="666133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50111" y="2805880"/>
            <a:ext cx="685067" cy="660059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2894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DES POINTS DE VUE DIFFERENTS …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AECD0-25B7-40EA-B04C-CFF3C07CEFD8}"/>
              </a:ext>
            </a:extLst>
          </p:cNvPr>
          <p:cNvSpPr/>
          <p:nvPr/>
        </p:nvSpPr>
        <p:spPr>
          <a:xfrm>
            <a:off x="1233413" y="4086660"/>
            <a:ext cx="3155447" cy="977042"/>
          </a:xfrm>
          <a:custGeom>
            <a:avLst/>
            <a:gdLst>
              <a:gd name="connsiteX0" fmla="*/ 78163 w 2114163"/>
              <a:gd name="connsiteY0" fmla="*/ 0 h 977042"/>
              <a:gd name="connsiteX1" fmla="*/ 2036000 w 2114163"/>
              <a:gd name="connsiteY1" fmla="*/ 0 h 977042"/>
              <a:gd name="connsiteX2" fmla="*/ 2114163 w 2114163"/>
              <a:gd name="connsiteY2" fmla="*/ 78163 h 977042"/>
              <a:gd name="connsiteX3" fmla="*/ 2114163 w 2114163"/>
              <a:gd name="connsiteY3" fmla="*/ 977042 h 977042"/>
              <a:gd name="connsiteX4" fmla="*/ 2114163 w 2114163"/>
              <a:gd name="connsiteY4" fmla="*/ 977042 h 977042"/>
              <a:gd name="connsiteX5" fmla="*/ 0 w 2114163"/>
              <a:gd name="connsiteY5" fmla="*/ 977042 h 977042"/>
              <a:gd name="connsiteX6" fmla="*/ 0 w 2114163"/>
              <a:gd name="connsiteY6" fmla="*/ 977042 h 977042"/>
              <a:gd name="connsiteX7" fmla="*/ 0 w 2114163"/>
              <a:gd name="connsiteY7" fmla="*/ 78163 h 977042"/>
              <a:gd name="connsiteX8" fmla="*/ 78163 w 2114163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163" h="977042">
                <a:moveTo>
                  <a:pt x="78163" y="0"/>
                </a:moveTo>
                <a:lnTo>
                  <a:pt x="2036000" y="0"/>
                </a:lnTo>
                <a:cubicBezTo>
                  <a:pt x="2079168" y="0"/>
                  <a:pt x="2114163" y="34995"/>
                  <a:pt x="2114163" y="78163"/>
                </a:cubicBezTo>
                <a:lnTo>
                  <a:pt x="2114163" y="977042"/>
                </a:lnTo>
                <a:lnTo>
                  <a:pt x="2114163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1200" kern="1200" dirty="0"/>
              <a:t>Je veux la réactivité !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3D2CDC-FF7A-4D9E-BA0E-550D8625FD23}"/>
              </a:ext>
            </a:extLst>
          </p:cNvPr>
          <p:cNvSpPr/>
          <p:nvPr/>
        </p:nvSpPr>
        <p:spPr>
          <a:xfrm>
            <a:off x="5135248" y="4049113"/>
            <a:ext cx="2615277" cy="977042"/>
          </a:xfrm>
          <a:custGeom>
            <a:avLst/>
            <a:gdLst>
              <a:gd name="connsiteX0" fmla="*/ 78163 w 2398829"/>
              <a:gd name="connsiteY0" fmla="*/ 0 h 977042"/>
              <a:gd name="connsiteX1" fmla="*/ 2320666 w 2398829"/>
              <a:gd name="connsiteY1" fmla="*/ 0 h 977042"/>
              <a:gd name="connsiteX2" fmla="*/ 2398829 w 2398829"/>
              <a:gd name="connsiteY2" fmla="*/ 78163 h 977042"/>
              <a:gd name="connsiteX3" fmla="*/ 2398829 w 2398829"/>
              <a:gd name="connsiteY3" fmla="*/ 977042 h 977042"/>
              <a:gd name="connsiteX4" fmla="*/ 2398829 w 2398829"/>
              <a:gd name="connsiteY4" fmla="*/ 977042 h 977042"/>
              <a:gd name="connsiteX5" fmla="*/ 0 w 2398829"/>
              <a:gd name="connsiteY5" fmla="*/ 977042 h 977042"/>
              <a:gd name="connsiteX6" fmla="*/ 0 w 2398829"/>
              <a:gd name="connsiteY6" fmla="*/ 977042 h 977042"/>
              <a:gd name="connsiteX7" fmla="*/ 0 w 2398829"/>
              <a:gd name="connsiteY7" fmla="*/ 78163 h 977042"/>
              <a:gd name="connsiteX8" fmla="*/ 78163 w 2398829"/>
              <a:gd name="connsiteY8" fmla="*/ 0 h 97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8829" h="977042">
                <a:moveTo>
                  <a:pt x="78163" y="0"/>
                </a:moveTo>
                <a:lnTo>
                  <a:pt x="2320666" y="0"/>
                </a:lnTo>
                <a:cubicBezTo>
                  <a:pt x="2363834" y="0"/>
                  <a:pt x="2398829" y="34995"/>
                  <a:pt x="2398829" y="78163"/>
                </a:cubicBezTo>
                <a:lnTo>
                  <a:pt x="2398829" y="977042"/>
                </a:lnTo>
                <a:lnTo>
                  <a:pt x="2398829" y="977042"/>
                </a:lnTo>
                <a:lnTo>
                  <a:pt x="0" y="977042"/>
                </a:lnTo>
                <a:lnTo>
                  <a:pt x="0" y="977042"/>
                </a:lnTo>
                <a:lnTo>
                  <a:pt x="0" y="78163"/>
                </a:lnTo>
                <a:cubicBezTo>
                  <a:pt x="0" y="34995"/>
                  <a:pt x="34995" y="0"/>
                  <a:pt x="7816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33" tIns="68613" rIns="38133" bIns="1524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fr-FR" sz="1200" kern="1200" dirty="0"/>
              <a:t>Je veux la qualité !</a:t>
            </a:r>
          </a:p>
        </p:txBody>
      </p:sp>
      <p:sp>
        <p:nvSpPr>
          <p:cNvPr id="35" name="Rectangle à coins arrondis 5">
            <a:extLst>
              <a:ext uri="{FF2B5EF4-FFF2-40B4-BE49-F238E27FC236}">
                <a16:creationId xmlns:a16="http://schemas.microsoft.com/office/drawing/2014/main" id="{1B5CA746-07A1-4C15-9A08-63A7E9B9CCAB}"/>
              </a:ext>
            </a:extLst>
          </p:cNvPr>
          <p:cNvSpPr/>
          <p:nvPr/>
        </p:nvSpPr>
        <p:spPr>
          <a:xfrm>
            <a:off x="4106862" y="1253384"/>
            <a:ext cx="1245874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METIER</a:t>
            </a:r>
          </a:p>
        </p:txBody>
      </p:sp>
      <p:sp>
        <p:nvSpPr>
          <p:cNvPr id="36" name="Rectangle à coins arrondis 6">
            <a:extLst>
              <a:ext uri="{FF2B5EF4-FFF2-40B4-BE49-F238E27FC236}">
                <a16:creationId xmlns:a16="http://schemas.microsoft.com/office/drawing/2014/main" id="{5A81C6E0-1A1F-4E23-81B2-642369B597E0}"/>
              </a:ext>
            </a:extLst>
          </p:cNvPr>
          <p:cNvSpPr/>
          <p:nvPr/>
        </p:nvSpPr>
        <p:spPr>
          <a:xfrm>
            <a:off x="2914597" y="3602575"/>
            <a:ext cx="147426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DEV</a:t>
            </a:r>
          </a:p>
        </p:txBody>
      </p:sp>
      <p:sp>
        <p:nvSpPr>
          <p:cNvPr id="37" name="Rectangle à coins arrondis 7">
            <a:extLst>
              <a:ext uri="{FF2B5EF4-FFF2-40B4-BE49-F238E27FC236}">
                <a16:creationId xmlns:a16="http://schemas.microsoft.com/office/drawing/2014/main" id="{9A853916-68A8-4470-AB07-A223F21BA55E}"/>
              </a:ext>
            </a:extLst>
          </p:cNvPr>
          <p:cNvSpPr/>
          <p:nvPr/>
        </p:nvSpPr>
        <p:spPr>
          <a:xfrm>
            <a:off x="5130641" y="3591330"/>
            <a:ext cx="1252657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OPS</a:t>
            </a:r>
          </a:p>
        </p:txBody>
      </p:sp>
      <p:sp>
        <p:nvSpPr>
          <p:cNvPr id="47" name="ZoneTexte 12">
            <a:extLst>
              <a:ext uri="{FF2B5EF4-FFF2-40B4-BE49-F238E27FC236}">
                <a16:creationId xmlns:a16="http://schemas.microsoft.com/office/drawing/2014/main" id="{47DB7972-FA73-4861-80E1-5D3180639412}"/>
              </a:ext>
            </a:extLst>
          </p:cNvPr>
          <p:cNvSpPr txBox="1"/>
          <p:nvPr/>
        </p:nvSpPr>
        <p:spPr>
          <a:xfrm>
            <a:off x="3578754" y="4379571"/>
            <a:ext cx="256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mur de l’incompréhension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522C11-CCCA-419C-B3B1-B7072F776F91}"/>
              </a:ext>
            </a:extLst>
          </p:cNvPr>
          <p:cNvSpPr/>
          <p:nvPr/>
        </p:nvSpPr>
        <p:spPr>
          <a:xfrm>
            <a:off x="4245187" y="1609117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rapidité 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4E72E5-6D70-4F0D-AD62-356E77A729B5}"/>
              </a:ext>
            </a:extLst>
          </p:cNvPr>
          <p:cNvSpPr/>
          <p:nvPr/>
        </p:nvSpPr>
        <p:spPr>
          <a:xfrm>
            <a:off x="3649996" y="1143332"/>
            <a:ext cx="670201" cy="571793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12A18-3034-4FA7-A178-8CFBC9FCA9D5}"/>
              </a:ext>
            </a:extLst>
          </p:cNvPr>
          <p:cNvSpPr/>
          <p:nvPr/>
        </p:nvSpPr>
        <p:spPr>
          <a:xfrm>
            <a:off x="2360615" y="3422739"/>
            <a:ext cx="737895" cy="666133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2151C5-F36A-430E-8F63-8069556653E0}"/>
              </a:ext>
            </a:extLst>
          </p:cNvPr>
          <p:cNvSpPr/>
          <p:nvPr/>
        </p:nvSpPr>
        <p:spPr>
          <a:xfrm>
            <a:off x="6297528" y="3427838"/>
            <a:ext cx="685067" cy="660059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r="-42000"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802645-0F42-41A5-994E-C9CF45B2E529}"/>
              </a:ext>
            </a:extLst>
          </p:cNvPr>
          <p:cNvSpPr/>
          <p:nvPr/>
        </p:nvSpPr>
        <p:spPr>
          <a:xfrm>
            <a:off x="4245186" y="1812282"/>
            <a:ext cx="147426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r>
              <a:rPr lang="fr-FR" sz="1200" dirty="0"/>
              <a:t>Je veux la stabilité !</a:t>
            </a:r>
          </a:p>
        </p:txBody>
      </p:sp>
      <p:pic>
        <p:nvPicPr>
          <p:cNvPr id="31" name="Image 11">
            <a:extLst>
              <a:ext uri="{FF2B5EF4-FFF2-40B4-BE49-F238E27FC236}">
                <a16:creationId xmlns:a16="http://schemas.microsoft.com/office/drawing/2014/main" id="{FF95FE05-0383-44DC-9DA6-37252DC1A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87" y="2716484"/>
            <a:ext cx="483060" cy="1676744"/>
          </a:xfrm>
          <a:prstGeom prst="rect">
            <a:avLst/>
          </a:prstGeom>
        </p:spPr>
      </p:pic>
      <p:pic>
        <p:nvPicPr>
          <p:cNvPr id="32" name="Image 11">
            <a:extLst>
              <a:ext uri="{FF2B5EF4-FFF2-40B4-BE49-F238E27FC236}">
                <a16:creationId xmlns:a16="http://schemas.microsoft.com/office/drawing/2014/main" id="{74B3AF4D-2D64-4AB7-ADED-2C709B0D2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3806">
            <a:off x="5179795" y="1804136"/>
            <a:ext cx="483060" cy="1382044"/>
          </a:xfrm>
          <a:prstGeom prst="rect">
            <a:avLst/>
          </a:prstGeom>
        </p:spPr>
      </p:pic>
      <p:pic>
        <p:nvPicPr>
          <p:cNvPr id="33" name="Image 11">
            <a:extLst>
              <a:ext uri="{FF2B5EF4-FFF2-40B4-BE49-F238E27FC236}">
                <a16:creationId xmlns:a16="http://schemas.microsoft.com/office/drawing/2014/main" id="{D699DC29-1B3C-4044-8000-0A932A521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0240">
            <a:off x="3836692" y="1611578"/>
            <a:ext cx="483060" cy="1731396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D4CDD43-6F59-4684-8888-E11BD420B6CE}"/>
              </a:ext>
            </a:extLst>
          </p:cNvPr>
          <p:cNvCxnSpPr>
            <a:stCxn id="6" idx="4"/>
            <a:endCxn id="12" idx="4"/>
          </p:cNvCxnSpPr>
          <p:nvPr/>
        </p:nvCxnSpPr>
        <p:spPr>
          <a:xfrm rot="5400000" flipH="1" flipV="1">
            <a:off x="4684324" y="2133135"/>
            <a:ext cx="975" cy="3910499"/>
          </a:xfrm>
          <a:prstGeom prst="curvedConnector3">
            <a:avLst>
              <a:gd name="adj1" fmla="val -7802574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58EC1ED-66F3-425F-A801-22CBF317671C}"/>
              </a:ext>
            </a:extLst>
          </p:cNvPr>
          <p:cNvCxnSpPr>
            <a:stCxn id="12" idx="5"/>
            <a:endCxn id="6" idx="3"/>
          </p:cNvCxnSpPr>
          <p:nvPr/>
        </p:nvCxnSpPr>
        <p:spPr>
          <a:xfrm rot="5400000">
            <a:off x="4675431" y="1784480"/>
            <a:ext cx="85" cy="4413592"/>
          </a:xfrm>
          <a:prstGeom prst="curvedConnector3">
            <a:avLst>
              <a:gd name="adj1" fmla="val 1106864706"/>
            </a:avLst>
          </a:prstGeom>
          <a:ln w="28575">
            <a:solidFill>
              <a:srgbClr val="FD7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90C93DEB-2617-44CA-8F80-5FC681863FAE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 rot="10800000" flipV="1">
            <a:off x="2468678" y="1429228"/>
            <a:ext cx="1181319" cy="2091063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70832D1D-6735-4140-896C-C7564A074EF0}"/>
              </a:ext>
            </a:extLst>
          </p:cNvPr>
          <p:cNvCxnSpPr>
            <a:stCxn id="35" idx="3"/>
            <a:endCxn id="12" idx="0"/>
          </p:cNvCxnSpPr>
          <p:nvPr/>
        </p:nvCxnSpPr>
        <p:spPr>
          <a:xfrm>
            <a:off x="5352736" y="1419639"/>
            <a:ext cx="1287326" cy="2008199"/>
          </a:xfrm>
          <a:prstGeom prst="curvedConnector2">
            <a:avLst/>
          </a:pr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72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à coins arrondis 9">
            <a:extLst>
              <a:ext uri="{FF2B5EF4-FFF2-40B4-BE49-F238E27FC236}">
                <a16:creationId xmlns:a16="http://schemas.microsoft.com/office/drawing/2014/main" id="{6E3EAEDA-01A7-446B-BF61-E767A36234A8}"/>
              </a:ext>
            </a:extLst>
          </p:cNvPr>
          <p:cNvSpPr/>
          <p:nvPr/>
        </p:nvSpPr>
        <p:spPr>
          <a:xfrm>
            <a:off x="7368082" y="3806197"/>
            <a:ext cx="1150126" cy="333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Utilisable</a:t>
            </a:r>
          </a:p>
        </p:txBody>
      </p:sp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… ET POURTANT : UN ENJEU COMMUN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24" name="Image 2">
            <a:extLst>
              <a:ext uri="{FF2B5EF4-FFF2-40B4-BE49-F238E27FC236}">
                <a16:creationId xmlns:a16="http://schemas.microsoft.com/office/drawing/2014/main" id="{DEF6E4F4-9B28-4496-830F-12D9D616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054" y="1982010"/>
            <a:ext cx="2219325" cy="1990725"/>
          </a:xfrm>
          <a:prstGeom prst="rect">
            <a:avLst/>
          </a:prstGeom>
        </p:spPr>
      </p:pic>
      <p:sp>
        <p:nvSpPr>
          <p:cNvPr id="27" name="ZoneTexte 3">
            <a:extLst>
              <a:ext uri="{FF2B5EF4-FFF2-40B4-BE49-F238E27FC236}">
                <a16:creationId xmlns:a16="http://schemas.microsoft.com/office/drawing/2014/main" id="{2331130B-F421-449E-8C1C-2961EDB8AB54}"/>
              </a:ext>
            </a:extLst>
          </p:cNvPr>
          <p:cNvSpPr txBox="1"/>
          <p:nvPr/>
        </p:nvSpPr>
        <p:spPr>
          <a:xfrm>
            <a:off x="4026552" y="2559046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Produit</a:t>
            </a:r>
          </a:p>
        </p:txBody>
      </p:sp>
      <p:sp>
        <p:nvSpPr>
          <p:cNvPr id="34" name="Rectangle à coins arrondis 7">
            <a:extLst>
              <a:ext uri="{FF2B5EF4-FFF2-40B4-BE49-F238E27FC236}">
                <a16:creationId xmlns:a16="http://schemas.microsoft.com/office/drawing/2014/main" id="{81D8A976-51C6-4CDA-91B5-2484B4D15D27}"/>
              </a:ext>
            </a:extLst>
          </p:cNvPr>
          <p:cNvSpPr/>
          <p:nvPr/>
        </p:nvSpPr>
        <p:spPr>
          <a:xfrm>
            <a:off x="7049524" y="1832861"/>
            <a:ext cx="767543" cy="306055"/>
          </a:xfrm>
          <a:prstGeom prst="roundRect">
            <a:avLst/>
          </a:prstGeom>
          <a:solidFill>
            <a:srgbClr val="61D1CE"/>
          </a:solidFill>
          <a:ln>
            <a:solidFill>
              <a:srgbClr val="4568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Utile</a:t>
            </a:r>
          </a:p>
        </p:txBody>
      </p:sp>
      <p:sp>
        <p:nvSpPr>
          <p:cNvPr id="38" name="Rectangle à coins arrondis 8">
            <a:extLst>
              <a:ext uri="{FF2B5EF4-FFF2-40B4-BE49-F238E27FC236}">
                <a16:creationId xmlns:a16="http://schemas.microsoft.com/office/drawing/2014/main" id="{FD0E4D92-3CB2-4E5D-9036-76FE3136A13E}"/>
              </a:ext>
            </a:extLst>
          </p:cNvPr>
          <p:cNvSpPr/>
          <p:nvPr/>
        </p:nvSpPr>
        <p:spPr>
          <a:xfrm>
            <a:off x="846115" y="3449258"/>
            <a:ext cx="993832" cy="332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Utilisé</a:t>
            </a:r>
          </a:p>
        </p:txBody>
      </p:sp>
      <p:sp>
        <p:nvSpPr>
          <p:cNvPr id="41" name="Forme libre 10">
            <a:extLst>
              <a:ext uri="{FF2B5EF4-FFF2-40B4-BE49-F238E27FC236}">
                <a16:creationId xmlns:a16="http://schemas.microsoft.com/office/drawing/2014/main" id="{AAB6CF6F-60C5-4F7F-B75F-CA9A840C7888}"/>
              </a:ext>
            </a:extLst>
          </p:cNvPr>
          <p:cNvSpPr/>
          <p:nvPr/>
        </p:nvSpPr>
        <p:spPr>
          <a:xfrm>
            <a:off x="1722860" y="2364657"/>
            <a:ext cx="1894102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11">
            <a:extLst>
              <a:ext uri="{FF2B5EF4-FFF2-40B4-BE49-F238E27FC236}">
                <a16:creationId xmlns:a16="http://schemas.microsoft.com/office/drawing/2014/main" id="{7629CC0E-AFB3-451E-96E4-F2AB0FC4AE84}"/>
              </a:ext>
            </a:extLst>
          </p:cNvPr>
          <p:cNvSpPr/>
          <p:nvPr/>
        </p:nvSpPr>
        <p:spPr>
          <a:xfrm rot="11189182">
            <a:off x="5579689" y="2471461"/>
            <a:ext cx="1270615" cy="545211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12">
            <a:extLst>
              <a:ext uri="{FF2B5EF4-FFF2-40B4-BE49-F238E27FC236}">
                <a16:creationId xmlns:a16="http://schemas.microsoft.com/office/drawing/2014/main" id="{9F2771AC-7994-4D9B-ABD6-194634309101}"/>
              </a:ext>
            </a:extLst>
          </p:cNvPr>
          <p:cNvSpPr/>
          <p:nvPr/>
        </p:nvSpPr>
        <p:spPr>
          <a:xfrm rot="13560069">
            <a:off x="5000472" y="3438277"/>
            <a:ext cx="1778416" cy="1195306"/>
          </a:xfrm>
          <a:custGeom>
            <a:avLst/>
            <a:gdLst>
              <a:gd name="connsiteX0" fmla="*/ 21114 w 2614685"/>
              <a:gd name="connsiteY0" fmla="*/ 2011680 h 2011680"/>
              <a:gd name="connsiteX1" fmla="*/ 378561 w 2614685"/>
              <a:gd name="connsiteY1" fmla="*/ 349135 h 2011680"/>
              <a:gd name="connsiteX2" fmla="*/ 2614685 w 2614685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4685" h="2011680">
                <a:moveTo>
                  <a:pt x="21114" y="2011680"/>
                </a:moveTo>
                <a:cubicBezTo>
                  <a:pt x="-16294" y="1348047"/>
                  <a:pt x="-53701" y="684415"/>
                  <a:pt x="378561" y="349135"/>
                </a:cubicBezTo>
                <a:cubicBezTo>
                  <a:pt x="810823" y="13855"/>
                  <a:pt x="2225372" y="54033"/>
                  <a:pt x="2614685" y="0"/>
                </a:cubicBezTo>
              </a:path>
            </a:pathLst>
          </a:custGeom>
          <a:ln w="28575">
            <a:solidFill>
              <a:srgbClr val="EE3B4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4">
            <a:extLst>
              <a:ext uri="{FF2B5EF4-FFF2-40B4-BE49-F238E27FC236}">
                <a16:creationId xmlns:a16="http://schemas.microsoft.com/office/drawing/2014/main" id="{79EDD94E-C0C3-447E-965D-6E9443355EE6}"/>
              </a:ext>
            </a:extLst>
          </p:cNvPr>
          <p:cNvSpPr/>
          <p:nvPr/>
        </p:nvSpPr>
        <p:spPr>
          <a:xfrm>
            <a:off x="6081804" y="1447858"/>
            <a:ext cx="1037718" cy="107606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Ellipse 6">
            <a:extLst>
              <a:ext uri="{FF2B5EF4-FFF2-40B4-BE49-F238E27FC236}">
                <a16:creationId xmlns:a16="http://schemas.microsoft.com/office/drawing/2014/main" id="{2A63D767-FE9F-41FB-A21E-981846174A29}"/>
              </a:ext>
            </a:extLst>
          </p:cNvPr>
          <p:cNvSpPr/>
          <p:nvPr/>
        </p:nvSpPr>
        <p:spPr>
          <a:xfrm>
            <a:off x="1755953" y="3121821"/>
            <a:ext cx="1002030" cy="956615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Ellipse 5">
            <a:extLst>
              <a:ext uri="{FF2B5EF4-FFF2-40B4-BE49-F238E27FC236}">
                <a16:creationId xmlns:a16="http://schemas.microsoft.com/office/drawing/2014/main" id="{7199BABB-78A1-4A51-A189-F9C8E6238DB6}"/>
              </a:ext>
            </a:extLst>
          </p:cNvPr>
          <p:cNvSpPr/>
          <p:nvPr/>
        </p:nvSpPr>
        <p:spPr>
          <a:xfrm>
            <a:off x="6546237" y="3449258"/>
            <a:ext cx="1030321" cy="1011036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8064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L’AGILITE DES DEVS BLOQUEE PAR LES OPS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8A3F50-A35D-493B-BF09-12E0E13EDB99}"/>
              </a:ext>
            </a:extLst>
          </p:cNvPr>
          <p:cNvSpPr/>
          <p:nvPr/>
        </p:nvSpPr>
        <p:spPr>
          <a:xfrm>
            <a:off x="3616962" y="1076856"/>
            <a:ext cx="2933923" cy="848161"/>
          </a:xfrm>
          <a:custGeom>
            <a:avLst/>
            <a:gdLst>
              <a:gd name="connsiteX0" fmla="*/ 67853 w 5040073"/>
              <a:gd name="connsiteY0" fmla="*/ 0 h 848161"/>
              <a:gd name="connsiteX1" fmla="*/ 4972220 w 5040073"/>
              <a:gd name="connsiteY1" fmla="*/ 0 h 848161"/>
              <a:gd name="connsiteX2" fmla="*/ 5040073 w 5040073"/>
              <a:gd name="connsiteY2" fmla="*/ 67853 h 848161"/>
              <a:gd name="connsiteX3" fmla="*/ 5040073 w 5040073"/>
              <a:gd name="connsiteY3" fmla="*/ 848161 h 848161"/>
              <a:gd name="connsiteX4" fmla="*/ 5040073 w 5040073"/>
              <a:gd name="connsiteY4" fmla="*/ 848161 h 848161"/>
              <a:gd name="connsiteX5" fmla="*/ 0 w 5040073"/>
              <a:gd name="connsiteY5" fmla="*/ 848161 h 848161"/>
              <a:gd name="connsiteX6" fmla="*/ 0 w 5040073"/>
              <a:gd name="connsiteY6" fmla="*/ 848161 h 848161"/>
              <a:gd name="connsiteX7" fmla="*/ 0 w 5040073"/>
              <a:gd name="connsiteY7" fmla="*/ 67853 h 848161"/>
              <a:gd name="connsiteX8" fmla="*/ 67853 w 5040073"/>
              <a:gd name="connsiteY8" fmla="*/ 0 h 84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073" h="848161">
                <a:moveTo>
                  <a:pt x="67853" y="0"/>
                </a:moveTo>
                <a:lnTo>
                  <a:pt x="4972220" y="0"/>
                </a:lnTo>
                <a:cubicBezTo>
                  <a:pt x="5009694" y="0"/>
                  <a:pt x="5040073" y="30379"/>
                  <a:pt x="5040073" y="67853"/>
                </a:cubicBezTo>
                <a:lnTo>
                  <a:pt x="5040073" y="848161"/>
                </a:lnTo>
                <a:lnTo>
                  <a:pt x="5040073" y="848161"/>
                </a:lnTo>
                <a:lnTo>
                  <a:pt x="0" y="848161"/>
                </a:lnTo>
                <a:lnTo>
                  <a:pt x="0" y="848161"/>
                </a:lnTo>
                <a:lnTo>
                  <a:pt x="0" y="67853"/>
                </a:lnTo>
                <a:cubicBezTo>
                  <a:pt x="0" y="30379"/>
                  <a:pt x="30379" y="0"/>
                  <a:pt x="67853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113" tIns="65593" rIns="35113" bIns="15240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None/>
            </a:pPr>
            <a:endParaRPr lang="fr-FR" sz="1200" kern="1200" dirty="0"/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368F8975-B8B9-4585-982B-EA70ED0F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515" y="1621122"/>
            <a:ext cx="7391945" cy="31049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579BB8-AB7A-48EC-A227-41FDCB88E2CC}"/>
              </a:ext>
            </a:extLst>
          </p:cNvPr>
          <p:cNvSpPr/>
          <p:nvPr/>
        </p:nvSpPr>
        <p:spPr>
          <a:xfrm>
            <a:off x="993158" y="1601859"/>
            <a:ext cx="1846458" cy="463868"/>
          </a:xfrm>
          <a:prstGeom prst="rect">
            <a:avLst/>
          </a:prstGeom>
          <a:solidFill>
            <a:srgbClr val="61D1C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Développement agile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3F5F65-6FF0-4EA3-BD25-190B32667173}"/>
              </a:ext>
            </a:extLst>
          </p:cNvPr>
          <p:cNvSpPr/>
          <p:nvPr/>
        </p:nvSpPr>
        <p:spPr>
          <a:xfrm>
            <a:off x="7104829" y="1621122"/>
            <a:ext cx="1146631" cy="463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Opérations</a:t>
            </a:r>
          </a:p>
        </p:txBody>
      </p:sp>
      <p:sp>
        <p:nvSpPr>
          <p:cNvPr id="20" name="ZoneTexte 6">
            <a:extLst>
              <a:ext uri="{FF2B5EF4-FFF2-40B4-BE49-F238E27FC236}">
                <a16:creationId xmlns:a16="http://schemas.microsoft.com/office/drawing/2014/main" id="{FB7AA292-75B3-4863-A5AA-8F13508F23E3}"/>
              </a:ext>
            </a:extLst>
          </p:cNvPr>
          <p:cNvSpPr txBox="1"/>
          <p:nvPr/>
        </p:nvSpPr>
        <p:spPr>
          <a:xfrm>
            <a:off x="923718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17AD92CD-58AA-4F6E-8510-BF68CAEE2BFE}"/>
              </a:ext>
            </a:extLst>
          </p:cNvPr>
          <p:cNvSpPr txBox="1"/>
          <p:nvPr/>
        </p:nvSpPr>
        <p:spPr>
          <a:xfrm>
            <a:off x="4704689" y="4447370"/>
            <a:ext cx="137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mois</a:t>
            </a:r>
          </a:p>
        </p:txBody>
      </p:sp>
    </p:spTree>
    <p:extLst>
      <p:ext uri="{BB962C8B-B14F-4D97-AF65-F5344CB8AC3E}">
        <p14:creationId xmlns:p14="http://schemas.microsoft.com/office/powerpoint/2010/main" val="2008666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ETENDRE L’AGILITE A LA PRODUCTION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pic>
        <p:nvPicPr>
          <p:cNvPr id="11" name="Image 2">
            <a:extLst>
              <a:ext uri="{FF2B5EF4-FFF2-40B4-BE49-F238E27FC236}">
                <a16:creationId xmlns:a16="http://schemas.microsoft.com/office/drawing/2014/main" id="{BAEF6F25-40E9-44BD-8319-74CEB7FF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973" y="1126846"/>
            <a:ext cx="4802414" cy="2005263"/>
          </a:xfrm>
          <a:prstGeom prst="rect">
            <a:avLst/>
          </a:prstGeom>
        </p:spPr>
      </p:pic>
      <p:sp>
        <p:nvSpPr>
          <p:cNvPr id="12" name="ZoneTexte 4">
            <a:extLst>
              <a:ext uri="{FF2B5EF4-FFF2-40B4-BE49-F238E27FC236}">
                <a16:creationId xmlns:a16="http://schemas.microsoft.com/office/drawing/2014/main" id="{3F34075C-579D-4F9E-8739-86F7BB8160C6}"/>
              </a:ext>
            </a:extLst>
          </p:cNvPr>
          <p:cNvSpPr txBox="1"/>
          <p:nvPr/>
        </p:nvSpPr>
        <p:spPr>
          <a:xfrm>
            <a:off x="3697968" y="27129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2-3 semaines</a:t>
            </a:r>
          </a:p>
        </p:txBody>
      </p:sp>
      <p:graphicFrame>
        <p:nvGraphicFramePr>
          <p:cNvPr id="13" name="Diagramme 5">
            <a:extLst>
              <a:ext uri="{FF2B5EF4-FFF2-40B4-BE49-F238E27FC236}">
                <a16:creationId xmlns:a16="http://schemas.microsoft.com/office/drawing/2014/main" id="{B781231B-E1AA-48BE-AD5D-B273E1FA2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619942"/>
              </p:ext>
            </p:extLst>
          </p:nvPr>
        </p:nvGraphicFramePr>
        <p:xfrm>
          <a:off x="1842293" y="3363341"/>
          <a:ext cx="4719637" cy="130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6014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>
            <a:extLst>
              <a:ext uri="{FF2B5EF4-FFF2-40B4-BE49-F238E27FC236}">
                <a16:creationId xmlns:a16="http://schemas.microsoft.com/office/drawing/2014/main" id="{F3F48435-3E1B-4246-B7D4-62BCD8163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66" y="1"/>
            <a:ext cx="4557451" cy="5143499"/>
          </a:xfrm>
          <a:prstGeom prst="rect">
            <a:avLst/>
          </a:prstGeom>
        </p:spPr>
      </p:pic>
      <p:pic>
        <p:nvPicPr>
          <p:cNvPr id="12" name="Image 3">
            <a:extLst>
              <a:ext uri="{FF2B5EF4-FFF2-40B4-BE49-F238E27FC236}">
                <a16:creationId xmlns:a16="http://schemas.microsoft.com/office/drawing/2014/main" id="{FDA0781E-F9FA-4CA3-B20A-E6381123B0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985" y="0"/>
            <a:ext cx="4615543" cy="5176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7CF3B-3527-4C09-A322-EEC5EC91DFC3}"/>
              </a:ext>
            </a:extLst>
          </p:cNvPr>
          <p:cNvSpPr/>
          <p:nvPr/>
        </p:nvSpPr>
        <p:spPr>
          <a:xfrm>
            <a:off x="922638" y="568249"/>
            <a:ext cx="7529384" cy="425336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036E5E6E-B63E-49B3-ABAC-6A9FC3FF511E}"/>
              </a:ext>
            </a:extLst>
          </p:cNvPr>
          <p:cNvSpPr/>
          <p:nvPr/>
        </p:nvSpPr>
        <p:spPr>
          <a:xfrm>
            <a:off x="1447205" y="-126400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" name="Forma libre 23">
            <a:extLst>
              <a:ext uri="{FF2B5EF4-FFF2-40B4-BE49-F238E27FC236}">
                <a16:creationId xmlns:a16="http://schemas.microsoft.com/office/drawing/2014/main" id="{F2ADFF66-0C44-443F-BB0F-22A3990D4FB3}"/>
              </a:ext>
            </a:extLst>
          </p:cNvPr>
          <p:cNvSpPr/>
          <p:nvPr/>
        </p:nvSpPr>
        <p:spPr>
          <a:xfrm rot="10800000">
            <a:off x="6850942" y="3980545"/>
            <a:ext cx="773785" cy="1297975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43C37B69-C024-437C-8F5B-E08E83CB31A8}"/>
              </a:ext>
            </a:extLst>
          </p:cNvPr>
          <p:cNvSpPr txBox="1">
            <a:spLocks/>
          </p:cNvSpPr>
          <p:nvPr/>
        </p:nvSpPr>
        <p:spPr>
          <a:xfrm>
            <a:off x="1568117" y="245912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2005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81A714D-AAD3-4625-905A-20C98C2B758F}"/>
              </a:ext>
            </a:extLst>
          </p:cNvPr>
          <p:cNvSpPr txBox="1">
            <a:spLocks/>
          </p:cNvSpPr>
          <p:nvPr/>
        </p:nvSpPr>
        <p:spPr>
          <a:xfrm>
            <a:off x="6923010" y="4537308"/>
            <a:ext cx="773785" cy="1844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solidFill>
                  <a:schemeClr val="bg1"/>
                </a:solidFill>
              </a:rPr>
              <a:t>2013</a:t>
            </a:r>
          </a:p>
        </p:txBody>
      </p:sp>
      <p:pic>
        <p:nvPicPr>
          <p:cNvPr id="13" name="Picture 2" descr="http://abovethecrowd.com/wp-content/uploads/2014/03/New-Logo-Vertical-Dark.jpg">
            <a:extLst>
              <a:ext uri="{FF2B5EF4-FFF2-40B4-BE49-F238E27FC236}">
                <a16:creationId xmlns:a16="http://schemas.microsoft.com/office/drawing/2014/main" id="{43CACBE2-FEBC-4E3A-B37A-E523709F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57190">
            <a:off x="5250866" y="1341229"/>
            <a:ext cx="1248993" cy="1327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careem logo&quot;">
            <a:extLst>
              <a:ext uri="{FF2B5EF4-FFF2-40B4-BE49-F238E27FC236}">
                <a16:creationId xmlns:a16="http://schemas.microsoft.com/office/drawing/2014/main" id="{45C1D44B-55AA-4C53-9179-0E0CAA204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21397" r="8043" b="19435"/>
          <a:stretch/>
        </p:blipFill>
        <p:spPr bwMode="auto">
          <a:xfrm rot="1062286">
            <a:off x="6286152" y="3070254"/>
            <a:ext cx="1882604" cy="6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76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F0B51B-1BA1-4BDC-9283-489B4306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4056" r="24056"/>
          <a:stretch>
            <a:fillRect/>
          </a:stretch>
        </p:blipFill>
        <p:spPr/>
      </p:pic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333989DE-6E79-4773-91AF-1552329AC6A2}"/>
              </a:ext>
            </a:extLst>
          </p:cNvPr>
          <p:cNvSpPr txBox="1">
            <a:spLocks/>
          </p:cNvSpPr>
          <p:nvPr/>
        </p:nvSpPr>
        <p:spPr>
          <a:xfrm>
            <a:off x="5143789" y="2581812"/>
            <a:ext cx="3531899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CULTURE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3A6703B-CAF4-4571-A00D-BC611F162E3D}"/>
              </a:ext>
            </a:extLst>
          </p:cNvPr>
          <p:cNvSpPr txBox="1">
            <a:spLocks/>
          </p:cNvSpPr>
          <p:nvPr/>
        </p:nvSpPr>
        <p:spPr>
          <a:xfrm>
            <a:off x="5164067" y="2349900"/>
            <a:ext cx="2956196" cy="2218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EE3B42"/>
                </a:solidFill>
              </a:rPr>
              <a:t>CHANGEMENT DE </a:t>
            </a:r>
            <a:endParaRPr lang="en-US" sz="1600" dirty="0">
              <a:solidFill>
                <a:srgbClr val="EE3B42"/>
              </a:solidFill>
            </a:endParaRPr>
          </a:p>
        </p:txBody>
      </p:sp>
      <p:grpSp>
        <p:nvGrpSpPr>
          <p:cNvPr id="16" name="Agrupar 6">
            <a:extLst>
              <a:ext uri="{FF2B5EF4-FFF2-40B4-BE49-F238E27FC236}">
                <a16:creationId xmlns:a16="http://schemas.microsoft.com/office/drawing/2014/main" id="{04F115CD-59DB-4C06-9F85-2A9FA5908B95}"/>
              </a:ext>
            </a:extLst>
          </p:cNvPr>
          <p:cNvGrpSpPr/>
          <p:nvPr/>
        </p:nvGrpSpPr>
        <p:grpSpPr>
          <a:xfrm>
            <a:off x="2611815" y="4533111"/>
            <a:ext cx="262984" cy="233868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17" name="Forma libre 7">
              <a:extLst>
                <a:ext uri="{FF2B5EF4-FFF2-40B4-BE49-F238E27FC236}">
                  <a16:creationId xmlns:a16="http://schemas.microsoft.com/office/drawing/2014/main" id="{CF1A73A3-03D9-4D6D-8EF7-F20543B7AA9B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orma libre 10">
              <a:extLst>
                <a:ext uri="{FF2B5EF4-FFF2-40B4-BE49-F238E27FC236}">
                  <a16:creationId xmlns:a16="http://schemas.microsoft.com/office/drawing/2014/main" id="{FD755844-4C66-4CF2-AF2E-1550E7AD061B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9" name="Rectángulo redondeado 11">
            <a:extLst>
              <a:ext uri="{FF2B5EF4-FFF2-40B4-BE49-F238E27FC236}">
                <a16:creationId xmlns:a16="http://schemas.microsoft.com/office/drawing/2014/main" id="{7E7BE135-204B-4F85-B161-4B7A36D6B623}"/>
              </a:ext>
            </a:extLst>
          </p:cNvPr>
          <p:cNvSpPr/>
          <p:nvPr/>
        </p:nvSpPr>
        <p:spPr>
          <a:xfrm>
            <a:off x="502826" y="4539631"/>
            <a:ext cx="258053" cy="232571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2">
            <a:extLst>
              <a:ext uri="{FF2B5EF4-FFF2-40B4-BE49-F238E27FC236}">
                <a16:creationId xmlns:a16="http://schemas.microsoft.com/office/drawing/2014/main" id="{782D9313-86CB-477E-A488-4C498D07639F}"/>
              </a:ext>
            </a:extLst>
          </p:cNvPr>
          <p:cNvSpPr/>
          <p:nvPr/>
        </p:nvSpPr>
        <p:spPr>
          <a:xfrm>
            <a:off x="3673774" y="3619451"/>
            <a:ext cx="258053" cy="232571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CHANGEMENT DE MINDSET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5BBE093-7CE2-46D4-AE2B-4FACB0DF32A0}"/>
              </a:ext>
            </a:extLst>
          </p:cNvPr>
          <p:cNvSpPr/>
          <p:nvPr/>
        </p:nvSpPr>
        <p:spPr>
          <a:xfrm>
            <a:off x="862872" y="2424829"/>
            <a:ext cx="3844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Scope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le contenu du projet ?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67D35F-5D81-4A7F-AB19-5405C70EA355}"/>
              </a:ext>
            </a:extLst>
          </p:cNvPr>
          <p:cNvSpPr/>
          <p:nvPr/>
        </p:nvSpPr>
        <p:spPr>
          <a:xfrm>
            <a:off x="862872" y="2880841"/>
            <a:ext cx="3146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Temps 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Quand doit-on livrer le projet ?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E1CEBC2-39E1-4F57-B41C-ADA225046FCD}"/>
              </a:ext>
            </a:extLst>
          </p:cNvPr>
          <p:cNvSpPr/>
          <p:nvPr/>
        </p:nvSpPr>
        <p:spPr>
          <a:xfrm>
            <a:off x="862872" y="3319226"/>
            <a:ext cx="30559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Coût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Quel est l’effort nécessaire pour réaliser le projet ? </a:t>
            </a:r>
          </a:p>
        </p:txBody>
      </p:sp>
      <p:sp>
        <p:nvSpPr>
          <p:cNvPr id="101" name="ZoneTexte 12">
            <a:extLst>
              <a:ext uri="{FF2B5EF4-FFF2-40B4-BE49-F238E27FC236}">
                <a16:creationId xmlns:a16="http://schemas.microsoft.com/office/drawing/2014/main" id="{4C416857-B5E4-4791-8DA9-F9228F8C6623}"/>
              </a:ext>
            </a:extLst>
          </p:cNvPr>
          <p:cNvSpPr txBox="1"/>
          <p:nvPr/>
        </p:nvSpPr>
        <p:spPr>
          <a:xfrm>
            <a:off x="631012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Modèle</a:t>
            </a:r>
            <a:r>
              <a:rPr lang="fr-FR" b="1" spc="300" dirty="0">
                <a:solidFill>
                  <a:schemeClr val="bg2">
                    <a:lumMod val="25000"/>
                  </a:schemeClr>
                </a:solidFill>
                <a:latin typeface="Montserrat Light"/>
              </a:rPr>
              <a:t> </a:t>
            </a: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classique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3F544E5-4EB4-47D1-8A40-B125205A736A}"/>
              </a:ext>
            </a:extLst>
          </p:cNvPr>
          <p:cNvSpPr/>
          <p:nvPr/>
        </p:nvSpPr>
        <p:spPr>
          <a:xfrm>
            <a:off x="4579504" y="2422985"/>
            <a:ext cx="3316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Qualité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garantir la qualité en continu 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FE34A5A-61D3-4073-86B9-D2DD0B43F56F}"/>
              </a:ext>
            </a:extLst>
          </p:cNvPr>
          <p:cNvSpPr/>
          <p:nvPr/>
        </p:nvSpPr>
        <p:spPr>
          <a:xfrm>
            <a:off x="4579504" y="2914590"/>
            <a:ext cx="4140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Productivité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avancer le plus vite possible ?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FA33165-ACBA-42E0-A6FE-C1DB5761068C}"/>
              </a:ext>
            </a:extLst>
          </p:cNvPr>
          <p:cNvSpPr/>
          <p:nvPr/>
        </p:nvSpPr>
        <p:spPr>
          <a:xfrm>
            <a:off x="4572000" y="3411559"/>
            <a:ext cx="50042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EE3B42"/>
                </a:solidFill>
                <a:latin typeface="Raleway Black" charset="0"/>
              </a:rPr>
              <a:t>Valeur</a:t>
            </a:r>
          </a:p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</a:rPr>
              <a:t>Comment maximiser la valeur pour le  client ? </a:t>
            </a:r>
          </a:p>
        </p:txBody>
      </p:sp>
      <p:sp>
        <p:nvSpPr>
          <p:cNvPr id="105" name="ZoneTexte 11">
            <a:extLst>
              <a:ext uri="{FF2B5EF4-FFF2-40B4-BE49-F238E27FC236}">
                <a16:creationId xmlns:a16="http://schemas.microsoft.com/office/drawing/2014/main" id="{F5BBD46C-C38A-4424-8D92-EED18AD9E69A}"/>
              </a:ext>
            </a:extLst>
          </p:cNvPr>
          <p:cNvSpPr txBox="1"/>
          <p:nvPr/>
        </p:nvSpPr>
        <p:spPr>
          <a:xfrm>
            <a:off x="4479415" y="1866372"/>
            <a:ext cx="351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1600" b="1" dirty="0">
                <a:solidFill>
                  <a:srgbClr val="EE3B42"/>
                </a:solidFill>
                <a:latin typeface="Raleway Black" charset="0"/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678322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 23">
            <a:extLst>
              <a:ext uri="{FF2B5EF4-FFF2-40B4-BE49-F238E27FC236}">
                <a16:creationId xmlns:a16="http://schemas.microsoft.com/office/drawing/2014/main" id="{63DFCA3E-72BF-46F1-8363-C420A1EB5EC3}"/>
              </a:ext>
            </a:extLst>
          </p:cNvPr>
          <p:cNvSpPr/>
          <p:nvPr/>
        </p:nvSpPr>
        <p:spPr>
          <a:xfrm rot="16200000">
            <a:off x="3761195" y="-3155542"/>
            <a:ext cx="705971" cy="77373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>
              <a:latin typeface="Raleway Black"/>
            </a:endParaRP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7F4D4E6-1392-434A-A7B7-F3ACE506ED86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  <a:latin typeface="Raleway Black"/>
              </a:rPr>
              <a:t>AGIR ET FONCTIONNER COMME UNE STARTUP</a:t>
            </a:r>
            <a:endParaRPr lang="es-ES_tradnl" sz="1600" dirty="0">
              <a:solidFill>
                <a:schemeClr val="bg1"/>
              </a:solidFill>
              <a:latin typeface="Raleway Black"/>
            </a:endParaRPr>
          </a:p>
        </p:txBody>
      </p:sp>
      <p:pic>
        <p:nvPicPr>
          <p:cNvPr id="40" name="Image 4">
            <a:extLst>
              <a:ext uri="{FF2B5EF4-FFF2-40B4-BE49-F238E27FC236}">
                <a16:creationId xmlns:a16="http://schemas.microsoft.com/office/drawing/2014/main" id="{A0EF39F2-66BF-422A-B8DE-38AB5A86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" y="4592945"/>
            <a:ext cx="469216" cy="469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1C4548-831E-49B1-BD59-3E9BB8710062}"/>
              </a:ext>
            </a:extLst>
          </p:cNvPr>
          <p:cNvSpPr/>
          <p:nvPr/>
        </p:nvSpPr>
        <p:spPr>
          <a:xfrm>
            <a:off x="349804" y="160204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buNone/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Initiative déclenchée par les métiers ou par l’IT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7729B-0899-494B-90AE-3811293B5F9F}"/>
              </a:ext>
            </a:extLst>
          </p:cNvPr>
          <p:cNvSpPr/>
          <p:nvPr/>
        </p:nvSpPr>
        <p:spPr>
          <a:xfrm>
            <a:off x="349804" y="2169780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Une gouvernance top-down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A88A08-4929-491C-98C0-06D61A0652F3}"/>
              </a:ext>
            </a:extLst>
          </p:cNvPr>
          <p:cNvSpPr/>
          <p:nvPr/>
        </p:nvSpPr>
        <p:spPr>
          <a:xfrm>
            <a:off x="349804" y="2731911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Mise en production quand c’est parfait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29971B-14C4-456B-988C-EC178946B557}"/>
              </a:ext>
            </a:extLst>
          </p:cNvPr>
          <p:cNvSpPr/>
          <p:nvPr/>
        </p:nvSpPr>
        <p:spPr>
          <a:xfrm>
            <a:off x="349804" y="3294042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Financement basé sur des business cases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A522D-A305-45DB-801B-D723C858871D}"/>
              </a:ext>
            </a:extLst>
          </p:cNvPr>
          <p:cNvSpPr/>
          <p:nvPr/>
        </p:nvSpPr>
        <p:spPr>
          <a:xfrm>
            <a:off x="349804" y="3856173"/>
            <a:ext cx="3620329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Des équipes IT ET des équipes métiers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4F1B35-4557-4204-BFDA-64FC86EA900F}"/>
              </a:ext>
            </a:extLst>
          </p:cNvPr>
          <p:cNvSpPr/>
          <p:nvPr/>
        </p:nvSpPr>
        <p:spPr>
          <a:xfrm>
            <a:off x="4835840" y="1602042"/>
            <a:ext cx="3784101" cy="46921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Raleway Black"/>
              </a:rPr>
              <a:t>Initiative déclenchée par le besoin client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CF829B-1ABD-4355-9ABF-C24A38C18BC4}"/>
              </a:ext>
            </a:extLst>
          </p:cNvPr>
          <p:cNvSpPr/>
          <p:nvPr/>
        </p:nvSpPr>
        <p:spPr>
          <a:xfrm>
            <a:off x="4835840" y="2166051"/>
            <a:ext cx="3784101" cy="47294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Raleway Black"/>
              </a:rPr>
              <a:t>Délégation de la prise de décision pour une réactivité rapide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A27E1-FACE-4FEE-9C29-5216E27E75C7}"/>
              </a:ext>
            </a:extLst>
          </p:cNvPr>
          <p:cNvSpPr/>
          <p:nvPr/>
        </p:nvSpPr>
        <p:spPr>
          <a:xfrm>
            <a:off x="4835840" y="2731911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Raleway Black"/>
              </a:rPr>
              <a:t>Mise en production quand il y a une valeur ajoutée au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580EC-6F3E-4EE0-BC1D-8E558D3ACCCC}"/>
              </a:ext>
            </a:extLst>
          </p:cNvPr>
          <p:cNvSpPr/>
          <p:nvPr/>
        </p:nvSpPr>
        <p:spPr>
          <a:xfrm>
            <a:off x="4835840" y="3289688"/>
            <a:ext cx="3784101" cy="47357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Raleway Black"/>
              </a:rPr>
              <a:t>« VC-Style » pour l’allocation des budgets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ADD92-AC0E-489A-A4F4-368627B8E3A3}"/>
              </a:ext>
            </a:extLst>
          </p:cNvPr>
          <p:cNvSpPr/>
          <p:nvPr/>
        </p:nvSpPr>
        <p:spPr>
          <a:xfrm>
            <a:off x="4835840" y="3856173"/>
            <a:ext cx="3784101" cy="46921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fr-FR" sz="1400" dirty="0">
                <a:solidFill>
                  <a:srgbClr val="EE3B42"/>
                </a:solidFill>
                <a:latin typeface="Raleway Black"/>
              </a:rPr>
              <a:t>Une équipe multidisciplinaire délivrant de la valeur fonctionnelle de bout en bout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517C8-E7D9-4140-A3D0-E4B9D36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1619337"/>
            <a:ext cx="550555" cy="434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4535E6-BAC7-47C0-9E2D-CE874B2F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6" y="2185211"/>
            <a:ext cx="550555" cy="4346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FD391-2036-4C87-B020-D1367E50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2749207"/>
            <a:ext cx="550555" cy="434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CCB73E-E26F-46A6-9482-8415F0F09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7" y="3311338"/>
            <a:ext cx="550555" cy="4346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C9D4DF0-FACB-4BBF-AC04-2C7E6588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8" y="3873469"/>
            <a:ext cx="550555" cy="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6E26EC-23D6-47A0-A248-184D6BA1B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4046" r="24046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4637314" y="3318606"/>
            <a:ext cx="4103688" cy="576956"/>
          </a:xfrm>
        </p:spPr>
        <p:txBody>
          <a:bodyPr/>
          <a:lstStyle/>
          <a:p>
            <a:r>
              <a:rPr lang="fr-FR" dirty="0"/>
              <a:t>MANAGEMENT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EA5F544-2845-432D-A3E2-D6267E573B50}"/>
              </a:ext>
            </a:extLst>
          </p:cNvPr>
          <p:cNvGrpSpPr/>
          <p:nvPr/>
        </p:nvGrpSpPr>
        <p:grpSpPr>
          <a:xfrm>
            <a:off x="2611815" y="4533111"/>
            <a:ext cx="262984" cy="233868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B3DDDD4-1A72-40D2-9755-598BEC43C8C9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Forma libre 10">
              <a:extLst>
                <a:ext uri="{FF2B5EF4-FFF2-40B4-BE49-F238E27FC236}">
                  <a16:creationId xmlns:a16="http://schemas.microsoft.com/office/drawing/2014/main" id="{0E58F138-3A8A-49A8-981A-CC83859C921C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Rectángulo redondeado 11">
            <a:extLst>
              <a:ext uri="{FF2B5EF4-FFF2-40B4-BE49-F238E27FC236}">
                <a16:creationId xmlns:a16="http://schemas.microsoft.com/office/drawing/2014/main" id="{741BFF8A-659D-4172-A79E-E6DC020191C7}"/>
              </a:ext>
            </a:extLst>
          </p:cNvPr>
          <p:cNvSpPr/>
          <p:nvPr/>
        </p:nvSpPr>
        <p:spPr>
          <a:xfrm>
            <a:off x="502826" y="4539631"/>
            <a:ext cx="258053" cy="232571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2">
            <a:extLst>
              <a:ext uri="{FF2B5EF4-FFF2-40B4-BE49-F238E27FC236}">
                <a16:creationId xmlns:a16="http://schemas.microsoft.com/office/drawing/2014/main" id="{CEB4B1FA-E897-4D13-8D06-D1CCC9C69F48}"/>
              </a:ext>
            </a:extLst>
          </p:cNvPr>
          <p:cNvSpPr/>
          <p:nvPr/>
        </p:nvSpPr>
        <p:spPr>
          <a:xfrm>
            <a:off x="3673774" y="3619451"/>
            <a:ext cx="258053" cy="232571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>
              <a:latin typeface="Raleway Black"/>
            </a:endParaRP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  <a:latin typeface="Raleway Black"/>
              </a:rPr>
              <a:t>NOUVEAU MANAGEMENT</a:t>
            </a:r>
            <a:endParaRPr lang="es-ES_tradnl" sz="1600" dirty="0">
              <a:solidFill>
                <a:schemeClr val="bg1"/>
              </a:solidFill>
              <a:latin typeface="Raleway Black"/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Raleway Black"/>
            </a:endParaRPr>
          </a:p>
        </p:txBody>
      </p:sp>
      <p:sp>
        <p:nvSpPr>
          <p:cNvPr id="59" name="object 8">
            <a:extLst>
              <a:ext uri="{FF2B5EF4-FFF2-40B4-BE49-F238E27FC236}">
                <a16:creationId xmlns:a16="http://schemas.microsoft.com/office/drawing/2014/main" id="{437EEB03-785D-4BCE-8A87-267A91059037}"/>
              </a:ext>
            </a:extLst>
          </p:cNvPr>
          <p:cNvSpPr txBox="1"/>
          <p:nvPr/>
        </p:nvSpPr>
        <p:spPr>
          <a:xfrm>
            <a:off x="611584" y="2075363"/>
            <a:ext cx="3651022" cy="1085015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/>
          <a:p>
            <a:pPr marL="7112">
              <a:spcBef>
                <a:spcPts val="661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Aversion innée pour le travail, l'effort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Il faut contrôler, diriger, contraindre...</a:t>
            </a:r>
          </a:p>
          <a:p>
            <a:pPr marL="7112">
              <a:spcBef>
                <a:spcPts val="605"/>
              </a:spcBef>
              <a:tabLst>
                <a:tab pos="262788" algn="l"/>
                <a:tab pos="263144" algn="l"/>
                <a:tab pos="893623" algn="l"/>
                <a:tab pos="1383640" algn="l"/>
              </a:tabLst>
            </a:pP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L'individu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moyen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préfère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être dirigé, fuit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responsabilités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montre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peu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d’ambition, cherche la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sécurité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avant tout</a:t>
            </a:r>
          </a:p>
        </p:txBody>
      </p:sp>
      <p:sp>
        <p:nvSpPr>
          <p:cNvPr id="60" name="object 9">
            <a:extLst>
              <a:ext uri="{FF2B5EF4-FFF2-40B4-BE49-F238E27FC236}">
                <a16:creationId xmlns:a16="http://schemas.microsoft.com/office/drawing/2014/main" id="{D50D1B28-9710-4775-90B6-C2B954D40BF2}"/>
              </a:ext>
            </a:extLst>
          </p:cNvPr>
          <p:cNvSpPr txBox="1"/>
          <p:nvPr/>
        </p:nvSpPr>
        <p:spPr>
          <a:xfrm>
            <a:off x="611584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  <a:cs typeface="Arial"/>
              </a:rPr>
              <a:t>MANAGEMENT </a:t>
            </a:r>
            <a:r>
              <a:rPr lang="fr-FR" sz="2700" spc="-84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  <a:cs typeface="Arial"/>
              </a:rPr>
              <a:t>1.0</a:t>
            </a:r>
            <a:endParaRPr sz="2700" spc="-84" dirty="0">
              <a:solidFill>
                <a:schemeClr val="tx1">
                  <a:lumMod val="50000"/>
                  <a:lumOff val="50000"/>
                </a:schemeClr>
              </a:solidFill>
              <a:latin typeface="Raleway Black"/>
              <a:cs typeface="Arial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51B66756-9138-4475-AF09-09409B1048E3}"/>
              </a:ext>
            </a:extLst>
          </p:cNvPr>
          <p:cNvSpPr/>
          <p:nvPr/>
        </p:nvSpPr>
        <p:spPr>
          <a:xfrm>
            <a:off x="9797585" y="1183547"/>
            <a:ext cx="425959" cy="431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aleway Black"/>
            </a:endParaRPr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3F30E158-198A-4979-9245-DB37749EA02F}"/>
              </a:ext>
            </a:extLst>
          </p:cNvPr>
          <p:cNvSpPr txBox="1"/>
          <p:nvPr/>
        </p:nvSpPr>
        <p:spPr>
          <a:xfrm>
            <a:off x="611584" y="3307710"/>
            <a:ext cx="2683828" cy="941386"/>
          </a:xfrm>
          <a:prstGeom prst="rect">
            <a:avLst/>
          </a:prstGeom>
        </p:spPr>
        <p:txBody>
          <a:bodyPr vert="horz" wrap="square" lIns="0" tIns="83922" rIns="0" bIns="0" rtlCol="0">
            <a:spAutoFit/>
          </a:bodyPr>
          <a:lstStyle>
            <a:defPPr>
              <a:defRPr lang="es-ES_tradnl"/>
            </a:defPPr>
            <a:lvl1pPr marL="7112">
              <a:spcBef>
                <a:spcPts val="661"/>
              </a:spcBef>
              <a:tabLst>
                <a:tab pos="262788" algn="l"/>
                <a:tab pos="263144" algn="l"/>
              </a:tabLst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defRPr>
            </a:lvl1pPr>
          </a:lstStyle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>
                <a:latin typeface="Raleway Black"/>
              </a:rPr>
              <a:t>Règles strictes, contrôle sévère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>
                <a:latin typeface="Raleway Black"/>
              </a:rPr>
              <a:t>Les individus s'ajustent au système</a:t>
            </a:r>
          </a:p>
          <a:p>
            <a:pPr marL="178562" indent="-171450">
              <a:buFont typeface="Courier New" panose="02070309020205020404" pitchFamily="49" charset="0"/>
              <a:buChar char="o"/>
            </a:pPr>
            <a:r>
              <a:rPr dirty="0">
                <a:latin typeface="Raleway Black"/>
              </a:rPr>
              <a:t>Les individus fuient effectivement les responsabilités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BAFD3833-93E1-4A54-890F-1E6E13EDF658}"/>
              </a:ext>
            </a:extLst>
          </p:cNvPr>
          <p:cNvSpPr txBox="1"/>
          <p:nvPr/>
        </p:nvSpPr>
        <p:spPr>
          <a:xfrm>
            <a:off x="4614850" y="1520799"/>
            <a:ext cx="3146529" cy="417550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>
              <a:lnSpc>
                <a:spcPts val="3158"/>
              </a:lnSpc>
              <a:spcBef>
                <a:spcPts val="56"/>
              </a:spcBef>
            </a:pPr>
            <a:r>
              <a:rPr sz="2700" spc="-84" dirty="0">
                <a:solidFill>
                  <a:srgbClr val="EE3B42"/>
                </a:solidFill>
                <a:latin typeface="Raleway Black"/>
                <a:cs typeface="Arial"/>
              </a:rPr>
              <a:t>MANAGEMENT </a:t>
            </a:r>
            <a:r>
              <a:rPr lang="fr-FR" sz="2700" spc="-84" dirty="0">
                <a:solidFill>
                  <a:srgbClr val="EE3B42"/>
                </a:solidFill>
                <a:latin typeface="Raleway Black"/>
                <a:cs typeface="Arial"/>
              </a:rPr>
              <a:t>3.0</a:t>
            </a:r>
            <a:endParaRPr sz="2700" spc="-84" dirty="0">
              <a:solidFill>
                <a:srgbClr val="EE3B42"/>
              </a:solidFill>
              <a:latin typeface="Raleway Black"/>
              <a:cs typeface="Arial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19F28AF6-5DD1-4206-AABE-230432C0F139}"/>
              </a:ext>
            </a:extLst>
          </p:cNvPr>
          <p:cNvSpPr txBox="1"/>
          <p:nvPr/>
        </p:nvSpPr>
        <p:spPr>
          <a:xfrm>
            <a:off x="4572000" y="2100936"/>
            <a:ext cx="3776248" cy="1986891"/>
          </a:xfrm>
          <a:prstGeom prst="rect">
            <a:avLst/>
          </a:prstGeom>
        </p:spPr>
        <p:txBody>
          <a:bodyPr vert="horz" wrap="square" lIns="0" tIns="7112" rIns="0" bIns="0" rtlCol="0">
            <a:spAutoFit/>
          </a:bodyPr>
          <a:lstStyle/>
          <a:p>
            <a:pPr marL="7112" marR="2845">
              <a:lnSpc>
                <a:spcPct val="150100"/>
              </a:lnSpc>
              <a:spcBef>
                <a:spcPts val="56"/>
              </a:spcBef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L’efficience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est en grande partie fonction de l’aptitude à  créer un "climat" permettant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l’enrichissement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l’épanouissement de chaque individu de l’organisation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-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L'effort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physique et mental est aussi naturel aux  humains que le repos ou les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loisirs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.</a:t>
            </a:r>
            <a:endParaRPr lang="fr-FR" sz="1100" dirty="0">
              <a:solidFill>
                <a:schemeClr val="tx1">
                  <a:lumMod val="50000"/>
                  <a:lumOff val="50000"/>
                </a:schemeClr>
              </a:solidFill>
              <a:latin typeface="Raleway Black"/>
            </a:endParaRP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- Si l'individu est associé aux objectifs de son organisation, il donnera spontanément le meilleur de  lui-même.</a:t>
            </a:r>
          </a:p>
          <a:p>
            <a:pPr marL="7112" marR="2845">
              <a:lnSpc>
                <a:spcPct val="150000"/>
              </a:lnSpc>
              <a:tabLst>
                <a:tab pos="263144" algn="l"/>
              </a:tabLst>
            </a:pPr>
            <a:endParaRPr sz="1000" dirty="0">
              <a:latin typeface="Raleway Black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A10833B4-2BEA-4704-9B04-6DA1A520B195}"/>
              </a:ext>
            </a:extLst>
          </p:cNvPr>
          <p:cNvSpPr txBox="1"/>
          <p:nvPr/>
        </p:nvSpPr>
        <p:spPr>
          <a:xfrm>
            <a:off x="4917989" y="3914517"/>
            <a:ext cx="3901790" cy="669158"/>
          </a:xfrm>
          <a:prstGeom prst="rect">
            <a:avLst/>
          </a:prstGeom>
        </p:spPr>
        <p:txBody>
          <a:bodyPr vert="horz" wrap="square" lIns="0" tIns="83566" rIns="0" bIns="0" rtlCol="0">
            <a:spAutoFit/>
          </a:bodyPr>
          <a:lstStyle/>
          <a:p>
            <a:pPr marL="263144" indent="-256032">
              <a:spcBef>
                <a:spcPts val="658"/>
              </a:spcBef>
              <a:buFont typeface="Courier New"/>
              <a:buChar char="o"/>
              <a:tabLst>
                <a:tab pos="262788" algn="l"/>
                <a:tab pos="263144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Basé sur la confiance, la délégation et l'autocontrôle</a:t>
            </a:r>
          </a:p>
          <a:p>
            <a:pPr marL="263144" indent="-256032">
              <a:spcBef>
                <a:spcPts val="605"/>
              </a:spcBef>
              <a:buFont typeface="Courier New"/>
              <a:buChar char="o"/>
              <a:tabLst>
                <a:tab pos="262788" algn="l"/>
                <a:tab pos="263144" algn="l"/>
                <a:tab pos="503885" algn="l"/>
                <a:tab pos="1042264" algn="l"/>
                <a:tab pos="1598066" algn="l"/>
                <a:tab pos="1853032" algn="l"/>
                <a:tab pos="2427681" algn="l"/>
                <a:tab pos="2605837" algn="l"/>
              </a:tabLst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Les	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individus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prennent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des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initiatives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et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acceptent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,</a:t>
            </a:r>
            <a:r>
              <a:rPr lang="fr-F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</a:t>
            </a:r>
            <a:r>
              <a:rPr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voire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/>
              </a:rPr>
              <a:t> recherchent les responsabilités</a:t>
            </a: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7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7A4CDF1A-5BE4-45D2-BD51-D81FB5D13CF6}"/>
              </a:ext>
            </a:extLst>
          </p:cNvPr>
          <p:cNvSpPr/>
          <p:nvPr/>
        </p:nvSpPr>
        <p:spPr>
          <a:xfrm>
            <a:off x="1653298" y="1985193"/>
            <a:ext cx="4904425" cy="315830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SCRUM: COMMENT ÇA MARCHE ?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672113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1B25C92-AC9E-4644-BF1E-1EEEB57722F0}"/>
              </a:ext>
            </a:extLst>
          </p:cNvPr>
          <p:cNvSpPr/>
          <p:nvPr/>
        </p:nvSpPr>
        <p:spPr>
          <a:xfrm>
            <a:off x="8618149" y="1709184"/>
            <a:ext cx="93028" cy="2339299"/>
          </a:xfrm>
          <a:custGeom>
            <a:avLst/>
            <a:gdLst/>
            <a:ahLst/>
            <a:cxnLst/>
            <a:rect l="l" t="t" r="r" b="b"/>
            <a:pathLst>
              <a:path w="186055" h="3401695">
                <a:moveTo>
                  <a:pt x="0" y="3401567"/>
                </a:moveTo>
                <a:lnTo>
                  <a:pt x="185928" y="3401567"/>
                </a:lnTo>
                <a:lnTo>
                  <a:pt x="185928" y="0"/>
                </a:lnTo>
                <a:lnTo>
                  <a:pt x="0" y="0"/>
                </a:lnTo>
                <a:lnTo>
                  <a:pt x="0" y="3401567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15CCBF3-96AF-4173-95A7-8755D530D717}"/>
              </a:ext>
            </a:extLst>
          </p:cNvPr>
          <p:cNvSpPr/>
          <p:nvPr/>
        </p:nvSpPr>
        <p:spPr>
          <a:xfrm>
            <a:off x="525851" y="1339098"/>
            <a:ext cx="93028" cy="1916699"/>
          </a:xfrm>
          <a:custGeom>
            <a:avLst/>
            <a:gdLst/>
            <a:ahLst/>
            <a:cxnLst/>
            <a:rect l="l" t="t" r="r" b="b"/>
            <a:pathLst>
              <a:path w="186055" h="3550920">
                <a:moveTo>
                  <a:pt x="0" y="3550920"/>
                </a:moveTo>
                <a:lnTo>
                  <a:pt x="185928" y="3550920"/>
                </a:lnTo>
                <a:lnTo>
                  <a:pt x="185928" y="0"/>
                </a:lnTo>
                <a:lnTo>
                  <a:pt x="0" y="0"/>
                </a:lnTo>
                <a:lnTo>
                  <a:pt x="0" y="3550920"/>
                </a:lnTo>
                <a:close/>
              </a:path>
            </a:pathLst>
          </a:custGeom>
          <a:solidFill>
            <a:srgbClr val="EE3B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1226F97-3330-4534-A1C0-C7634DEAA28C}"/>
              </a:ext>
            </a:extLst>
          </p:cNvPr>
          <p:cNvSpPr txBox="1"/>
          <p:nvPr/>
        </p:nvSpPr>
        <p:spPr>
          <a:xfrm>
            <a:off x="776151" y="1322472"/>
            <a:ext cx="2264410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7112">
              <a:spcBef>
                <a:spcPts val="526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46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8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CHEF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7112">
              <a:spcBef>
                <a:spcPts val="417"/>
              </a:spcBef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fonction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Planifie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Budgétise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Evalue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Supervise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Contrôle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Je »</a:t>
            </a:r>
          </a:p>
          <a:p>
            <a:pPr marL="7112">
              <a:tabLst>
                <a:tab pos="199136" algn="l"/>
              </a:tabLst>
            </a:pP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Allez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-y »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C142B25B-0DA7-471C-BB47-0482F26FB138}"/>
              </a:ext>
            </a:extLst>
          </p:cNvPr>
          <p:cNvSpPr txBox="1"/>
          <p:nvPr/>
        </p:nvSpPr>
        <p:spPr>
          <a:xfrm>
            <a:off x="5878821" y="1709184"/>
            <a:ext cx="2576615" cy="2073183"/>
          </a:xfrm>
          <a:prstGeom prst="rect">
            <a:avLst/>
          </a:prstGeom>
        </p:spPr>
        <p:txBody>
          <a:bodyPr vert="horz" wrap="square" lIns="0" tIns="66853" rIns="0" bIns="0" rtlCol="0">
            <a:spAutoFit/>
          </a:bodyPr>
          <a:lstStyle/>
          <a:p>
            <a:pPr marL="21692" algn="r">
              <a:spcBef>
                <a:spcPts val="1338"/>
              </a:spcBef>
            </a:pPr>
            <a:r>
              <a:rPr sz="1500" b="1" spc="-154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“MANAGER”, </a:t>
            </a:r>
            <a:r>
              <a:rPr sz="1500" b="1" spc="-179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POUR </a:t>
            </a:r>
            <a:r>
              <a:rPr sz="1500" b="1" spc="-101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UN</a:t>
            </a:r>
            <a:r>
              <a:rPr sz="1500" b="1" spc="-157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 </a:t>
            </a:r>
            <a:r>
              <a:rPr sz="1500" b="1" spc="-235" dirty="0">
                <a:solidFill>
                  <a:srgbClr val="585858"/>
                </a:solidFill>
                <a:latin typeface="Lato" panose="020F0502020204030203" pitchFamily="34" charset="0"/>
                <a:cs typeface="Arial"/>
              </a:rPr>
              <a:t>LEADER</a:t>
            </a:r>
            <a:endParaRPr sz="1500" dirty="0">
              <a:latin typeface="Lato" panose="020F0502020204030203" pitchFamily="34" charset="0"/>
              <a:cs typeface="Arial"/>
            </a:endParaRPr>
          </a:p>
          <a:p>
            <a:pPr marL="21692" algn="r">
              <a:spcBef>
                <a:spcPts val="417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 relation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Sélectionne les talents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spcBef>
                <a:spcPts val="3"/>
              </a:spcBef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Motive et donne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une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vision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Coach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Construit la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confiance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Aligne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Nous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  <a:p>
            <a:pPr marL="21692" algn="r">
              <a:tabLst>
                <a:tab pos="214071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« Allons-y »</a:t>
            </a:r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 -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ACECBC2B-F2AC-4E79-8D95-9ADD5B02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613090" y="1951028"/>
            <a:ext cx="407424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</a:rPr>
              <a:t>MODEL </a:t>
            </a:r>
            <a:r>
              <a:rPr lang="es-ES_tradnl" sz="4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DIGITAL FACTORY</a:t>
            </a:r>
            <a:endParaRPr lang="es-ES_tradnl" sz="3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91CEAC28-F660-4466-9069-EF4BAE12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grpSp>
        <p:nvGrpSpPr>
          <p:cNvPr id="6" name="Agrupar 6">
            <a:extLst>
              <a:ext uri="{FF2B5EF4-FFF2-40B4-BE49-F238E27FC236}">
                <a16:creationId xmlns:a16="http://schemas.microsoft.com/office/drawing/2014/main" id="{72A70B1C-80CB-4AE5-8EF6-DBC1E2420395}"/>
              </a:ext>
            </a:extLst>
          </p:cNvPr>
          <p:cNvGrpSpPr/>
          <p:nvPr/>
        </p:nvGrpSpPr>
        <p:grpSpPr>
          <a:xfrm>
            <a:off x="3105301" y="4552547"/>
            <a:ext cx="262984" cy="233868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019FB05D-62F2-4BDF-9941-44155E3CF70C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Forma libre 10">
              <a:extLst>
                <a:ext uri="{FF2B5EF4-FFF2-40B4-BE49-F238E27FC236}">
                  <a16:creationId xmlns:a16="http://schemas.microsoft.com/office/drawing/2014/main" id="{CCB25894-45A0-4FA5-858F-64B716597AEF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Rectángulo redondeado 11">
            <a:extLst>
              <a:ext uri="{FF2B5EF4-FFF2-40B4-BE49-F238E27FC236}">
                <a16:creationId xmlns:a16="http://schemas.microsoft.com/office/drawing/2014/main" id="{EBA9D34D-C6C7-441D-9D0E-0C50C94D5DA5}"/>
              </a:ext>
            </a:extLst>
          </p:cNvPr>
          <p:cNvSpPr/>
          <p:nvPr/>
        </p:nvSpPr>
        <p:spPr>
          <a:xfrm>
            <a:off x="502826" y="4539631"/>
            <a:ext cx="258053" cy="232571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orma libre 12">
            <a:extLst>
              <a:ext uri="{FF2B5EF4-FFF2-40B4-BE49-F238E27FC236}">
                <a16:creationId xmlns:a16="http://schemas.microsoft.com/office/drawing/2014/main" id="{2925D7E5-4E85-4341-B206-89C19F1C26FA}"/>
              </a:ext>
            </a:extLst>
          </p:cNvPr>
          <p:cNvSpPr/>
          <p:nvPr/>
        </p:nvSpPr>
        <p:spPr>
          <a:xfrm>
            <a:off x="4928313" y="3595987"/>
            <a:ext cx="258053" cy="232571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73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/>
          <p:cNvSpPr/>
          <p:nvPr/>
        </p:nvSpPr>
        <p:spPr>
          <a:xfrm>
            <a:off x="2208585" y="815197"/>
            <a:ext cx="474980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3092822" y="1044363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6591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7034585" y="815197"/>
            <a:ext cx="1473200" cy="4006850"/>
          </a:xfrm>
          <a:prstGeom prst="rect">
            <a:avLst/>
          </a:prstGeom>
          <a:solidFill>
            <a:srgbClr val="D3F1F0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44910" y="1329236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Business</a:t>
            </a:r>
            <a:r>
              <a:rPr lang="fr-FR" sz="1125" dirty="0"/>
              <a:t> </a:t>
            </a: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team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44910" y="174369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Marketing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4910" y="2158148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DPO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4910" y="2572604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DSI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4910" y="2987062"/>
            <a:ext cx="1301749" cy="270000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>
            <a:defPPr>
              <a:defRPr lang="fr-FR"/>
            </a:defPPr>
            <a:lvl1pPr algn="ctr">
              <a:lnSpc>
                <a:spcPct val="100000"/>
              </a:lnSpc>
              <a:defRPr sz="1500">
                <a:solidFill>
                  <a:srgbClr val="000000"/>
                </a:solidFill>
                <a:latin typeface="Montserrat Light"/>
                <a:ea typeface="Helvetica Light"/>
                <a:cs typeface="Helvetica Light"/>
              </a:defRPr>
            </a:lvl1pPr>
          </a:lstStyle>
          <a:p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Réseau et marchés</a:t>
            </a:r>
          </a:p>
        </p:txBody>
      </p:sp>
      <p:sp>
        <p:nvSpPr>
          <p:cNvPr id="12" name="Rectangle"/>
          <p:cNvSpPr/>
          <p:nvPr/>
        </p:nvSpPr>
        <p:spPr>
          <a:xfrm>
            <a:off x="744910" y="3636100"/>
            <a:ext cx="1301749" cy="110974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Design </a:t>
            </a:r>
            <a:r>
              <a:rPr lang="fr-FR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Thinking</a:t>
            </a: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 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Lean Startup</a:t>
            </a:r>
          </a:p>
          <a:p>
            <a:pPr marL="128588" indent="-128588">
              <a:spcAft>
                <a:spcPts val="450"/>
              </a:spcAft>
              <a:buClr>
                <a:srgbClr val="FF0000"/>
              </a:buClr>
              <a:buFontTx/>
              <a:buChar char="−"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Cadrage Agile</a:t>
            </a:r>
            <a:endParaRPr sz="750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44312" y="3473951"/>
            <a:ext cx="502946" cy="270000"/>
          </a:xfrm>
          <a:prstGeom prst="rect">
            <a:avLst/>
          </a:prstGeom>
          <a:solidFill>
            <a:srgbClr val="45688B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Activités</a:t>
            </a:r>
          </a:p>
        </p:txBody>
      </p:sp>
      <p:sp>
        <p:nvSpPr>
          <p:cNvPr id="14" name="Rectangle"/>
          <p:cNvSpPr/>
          <p:nvPr/>
        </p:nvSpPr>
        <p:spPr>
          <a:xfrm>
            <a:off x="2283134" y="1044363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Gouvernance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283134" y="1534426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Portefeuille des services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2283134" y="2820272"/>
            <a:ext cx="783000" cy="1038179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0" tIns="14288" rIns="0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Modèle de développement Agile et Lean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2283134" y="4327314"/>
            <a:ext cx="783000" cy="418534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Facilitateurs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18" name="Rectangle"/>
          <p:cNvSpPr/>
          <p:nvPr/>
        </p:nvSpPr>
        <p:spPr>
          <a:xfrm>
            <a:off x="7120310" y="1085197"/>
            <a:ext cx="1301749" cy="1757407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</a:rPr>
              <a:t>Déploiement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</a:endParaRPr>
          </a:p>
        </p:txBody>
      </p:sp>
      <p:sp>
        <p:nvSpPr>
          <p:cNvPr id="19" name="Rectangle"/>
          <p:cNvSpPr/>
          <p:nvPr/>
        </p:nvSpPr>
        <p:spPr>
          <a:xfrm>
            <a:off x="7120310" y="2954007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Gestion des versions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0" name="Rectangle"/>
          <p:cNvSpPr/>
          <p:nvPr/>
        </p:nvSpPr>
        <p:spPr>
          <a:xfrm>
            <a:off x="7120310" y="3411776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Support des services partagés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1" name="Rectangle"/>
          <p:cNvSpPr/>
          <p:nvPr/>
        </p:nvSpPr>
        <p:spPr>
          <a:xfrm>
            <a:off x="7120310" y="3869544"/>
            <a:ext cx="1301749" cy="346365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Framework fondamental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2" name="Rectangle"/>
          <p:cNvSpPr/>
          <p:nvPr/>
        </p:nvSpPr>
        <p:spPr>
          <a:xfrm>
            <a:off x="7120310" y="4327314"/>
            <a:ext cx="1301749" cy="456142"/>
          </a:xfrm>
          <a:prstGeom prst="roundRect">
            <a:avLst/>
          </a:prstGeom>
          <a:solidFill>
            <a:srgbClr val="00B4B0">
              <a:alpha val="52000"/>
            </a:srgbClr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Monitoring des feedbacks </a:t>
            </a:r>
            <a:endParaRPr sz="750" b="1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132510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Product manager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72284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Program manager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61205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Brand manager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351833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Architecture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096369" y="1118630"/>
            <a:ext cx="663575" cy="270000"/>
          </a:xfrm>
          <a:prstGeom prst="rect">
            <a:avLst/>
          </a:prstGeom>
          <a:solidFill>
            <a:srgbClr val="45688B"/>
          </a:solidFill>
        </p:spPr>
        <p:txBody>
          <a:bodyPr wrap="square" lIns="27000" rIns="27000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Consultants domaine</a:t>
            </a:r>
          </a:p>
        </p:txBody>
      </p:sp>
      <p:sp>
        <p:nvSpPr>
          <p:cNvPr id="28" name="Rectangle"/>
          <p:cNvSpPr/>
          <p:nvPr/>
        </p:nvSpPr>
        <p:spPr>
          <a:xfrm>
            <a:off x="3092822" y="1536895"/>
            <a:ext cx="3738563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3019145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Contenu</a:t>
            </a:r>
          </a:p>
        </p:txBody>
      </p:sp>
      <p:sp>
        <p:nvSpPr>
          <p:cNvPr id="30" name="ZoneTexte 29"/>
          <p:cNvSpPr txBox="1"/>
          <p:nvPr/>
        </p:nvSpPr>
        <p:spPr>
          <a:xfrm rot="16200000">
            <a:off x="4204688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Design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4797459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Canaux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5390231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Commerce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5983004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Marketing digital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611916" y="1917794"/>
            <a:ext cx="890305" cy="270000"/>
          </a:xfrm>
          <a:prstGeom prst="rect">
            <a:avLst/>
          </a:prstGeom>
          <a:solidFill>
            <a:srgbClr val="45688B"/>
          </a:solidFill>
        </p:spPr>
        <p:txBody>
          <a:bodyPr wrap="squar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Collaboration</a:t>
            </a:r>
          </a:p>
        </p:txBody>
      </p:sp>
      <p:sp>
        <p:nvSpPr>
          <p:cNvPr id="35" name="Rectangle"/>
          <p:cNvSpPr/>
          <p:nvPr/>
        </p:nvSpPr>
        <p:spPr>
          <a:xfrm>
            <a:off x="3092821" y="4327314"/>
            <a:ext cx="3738563" cy="418534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ctr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25" dirty="0">
              <a:latin typeface="Montserrat Light"/>
            </a:endParaRPr>
          </a:p>
        </p:txBody>
      </p:sp>
      <p:sp>
        <p:nvSpPr>
          <p:cNvPr id="36" name="Rectangle"/>
          <p:cNvSpPr/>
          <p:nvPr/>
        </p:nvSpPr>
        <p:spPr>
          <a:xfrm>
            <a:off x="3092822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de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dév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. agiles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7" name="Rectangle"/>
          <p:cNvSpPr/>
          <p:nvPr/>
        </p:nvSpPr>
        <p:spPr>
          <a:xfrm>
            <a:off x="6324909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Automatisation des tests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8" name="Rectangle"/>
          <p:cNvSpPr/>
          <p:nvPr/>
        </p:nvSpPr>
        <p:spPr>
          <a:xfrm>
            <a:off x="5762170" y="2819490"/>
            <a:ext cx="506476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</a:t>
            </a: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DevOps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39" name="Rectangle"/>
          <p:cNvSpPr/>
          <p:nvPr/>
        </p:nvSpPr>
        <p:spPr>
          <a:xfrm>
            <a:off x="5016041" y="2819490"/>
            <a:ext cx="689867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14288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API / </a:t>
            </a:r>
            <a:r>
              <a:rPr lang="fr-FR" sz="6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microservices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sp>
        <p:nvSpPr>
          <p:cNvPr id="40" name="Rectangle"/>
          <p:cNvSpPr/>
          <p:nvPr/>
        </p:nvSpPr>
        <p:spPr>
          <a:xfrm>
            <a:off x="3655559" y="2819490"/>
            <a:ext cx="1312745" cy="1035710"/>
          </a:xfrm>
          <a:prstGeom prst="rect">
            <a:avLst/>
          </a:prstGeom>
          <a:solidFill>
            <a:srgbClr val="C1D1E1"/>
          </a:solidFill>
          <a:ln w="9525">
            <a:noFill/>
            <a:prstDash val="dash"/>
            <a:miter lim="400000"/>
          </a:ln>
        </p:spPr>
        <p:txBody>
          <a:bodyPr lIns="14288" tIns="94500" rIns="14288" bIns="14288" anchor="t"/>
          <a:lstStyle/>
          <a:p>
            <a:pPr algn="ctr">
              <a:lnSpc>
                <a:spcPct val="100000"/>
              </a:lnSpc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sz="67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Bibliothèque de composants</a:t>
            </a:r>
            <a:endParaRPr sz="675" dirty="0">
              <a:solidFill>
                <a:schemeClr val="tx1">
                  <a:lumMod val="75000"/>
                  <a:lumOff val="25000"/>
                </a:schemeClr>
              </a:solidFill>
              <a:latin typeface="Montserrat Light"/>
              <a:ea typeface="Helvetica Light"/>
              <a:cs typeface="Helvetica Light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3144658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734018" y="3130146"/>
            <a:ext cx="1134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5232934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5834705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382453" y="3130146"/>
            <a:ext cx="36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à coins arrondis 45"/>
          <p:cNvSpPr/>
          <p:nvPr/>
        </p:nvSpPr>
        <p:spPr>
          <a:xfrm>
            <a:off x="3685534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APP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4337139" y="3875416"/>
            <a:ext cx="593177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Framework UI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5024565" y="3875416"/>
            <a:ext cx="675000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API catalogue services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5803268" y="3875416"/>
            <a:ext cx="986286" cy="310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50" b="1" dirty="0">
                <a:solidFill>
                  <a:schemeClr val="bg1"/>
                </a:solidFill>
                <a:latin typeface="Montserrat Light"/>
              </a:rPr>
              <a:t>Configuration du </a:t>
            </a:r>
            <a:r>
              <a:rPr lang="fr-FR" sz="750" b="1" dirty="0" err="1">
                <a:solidFill>
                  <a:schemeClr val="bg1"/>
                </a:solidFill>
                <a:latin typeface="Montserrat Light"/>
              </a:rPr>
              <a:t>framework</a:t>
            </a:r>
            <a:endParaRPr lang="fr-FR" sz="750" b="1" dirty="0">
              <a:solidFill>
                <a:schemeClr val="bg1"/>
              </a:solidFill>
              <a:latin typeface="Montserrat Light"/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74" y="3245868"/>
            <a:ext cx="378000" cy="3780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46" y="3245868"/>
            <a:ext cx="378000" cy="3780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07" y="3245868"/>
            <a:ext cx="378000" cy="378000"/>
          </a:xfrm>
          <a:prstGeom prst="rect">
            <a:avLst/>
          </a:prstGeom>
        </p:spPr>
      </p:pic>
      <p:sp>
        <p:nvSpPr>
          <p:cNvPr id="53" name="Shape 158">
            <a:extLst>
              <a:ext uri="{FF2B5EF4-FFF2-40B4-BE49-F238E27FC236}">
                <a16:creationId xmlns:a16="http://schemas.microsoft.com/office/drawing/2014/main" id="{4A8815D3-3DA8-4DD7-88CE-1E9C2120244D}"/>
              </a:ext>
            </a:extLst>
          </p:cNvPr>
          <p:cNvSpPr>
            <a:spLocks noChangeAspect="1"/>
          </p:cNvSpPr>
          <p:nvPr/>
        </p:nvSpPr>
        <p:spPr bwMode="auto">
          <a:xfrm rot="20135969">
            <a:off x="3740449" y="3340368"/>
            <a:ext cx="187981" cy="189000"/>
          </a:xfrm>
          <a:custGeom>
            <a:avLst/>
            <a:gdLst>
              <a:gd name="T0" fmla="*/ 2147483646 w 21574"/>
              <a:gd name="T1" fmla="*/ 2147483646 h 21588"/>
              <a:gd name="T2" fmla="*/ 2147483646 w 21574"/>
              <a:gd name="T3" fmla="*/ 2147483646 h 21588"/>
              <a:gd name="T4" fmla="*/ 2147483646 w 21574"/>
              <a:gd name="T5" fmla="*/ 2147483646 h 21588"/>
              <a:gd name="T6" fmla="*/ 2147483646 w 21574"/>
              <a:gd name="T7" fmla="*/ 2147483646 h 21588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74" h="21588" extrusionOk="0">
                <a:moveTo>
                  <a:pt x="7802" y="1159"/>
                </a:moveTo>
                <a:cubicBezTo>
                  <a:pt x="7876" y="1043"/>
                  <a:pt x="7934" y="919"/>
                  <a:pt x="7974" y="790"/>
                </a:cubicBezTo>
                <a:cubicBezTo>
                  <a:pt x="8007" y="682"/>
                  <a:pt x="8029" y="569"/>
                  <a:pt x="7997" y="460"/>
                </a:cubicBezTo>
                <a:cubicBezTo>
                  <a:pt x="7945" y="278"/>
                  <a:pt x="7782" y="169"/>
                  <a:pt x="7612" y="108"/>
                </a:cubicBezTo>
                <a:cubicBezTo>
                  <a:pt x="7480" y="61"/>
                  <a:pt x="7338" y="39"/>
                  <a:pt x="7193" y="47"/>
                </a:cubicBezTo>
                <a:lnTo>
                  <a:pt x="1307" y="37"/>
                </a:lnTo>
                <a:cubicBezTo>
                  <a:pt x="978" y="40"/>
                  <a:pt x="663" y="166"/>
                  <a:pt x="423" y="389"/>
                </a:cubicBezTo>
                <a:cubicBezTo>
                  <a:pt x="184" y="611"/>
                  <a:pt x="37" y="913"/>
                  <a:pt x="9" y="1236"/>
                </a:cubicBezTo>
                <a:lnTo>
                  <a:pt x="9" y="7670"/>
                </a:lnTo>
                <a:cubicBezTo>
                  <a:pt x="-16" y="7802"/>
                  <a:pt x="14" y="7932"/>
                  <a:pt x="83" y="8037"/>
                </a:cubicBezTo>
                <a:cubicBezTo>
                  <a:pt x="136" y="8117"/>
                  <a:pt x="213" y="8184"/>
                  <a:pt x="312" y="8213"/>
                </a:cubicBezTo>
                <a:cubicBezTo>
                  <a:pt x="419" y="8244"/>
                  <a:pt x="529" y="8224"/>
                  <a:pt x="630" y="8194"/>
                </a:cubicBezTo>
                <a:cubicBezTo>
                  <a:pt x="771" y="8152"/>
                  <a:pt x="907" y="8087"/>
                  <a:pt x="1033" y="7998"/>
                </a:cubicBezTo>
                <a:cubicBezTo>
                  <a:pt x="3404" y="6946"/>
                  <a:pt x="6003" y="8932"/>
                  <a:pt x="5593" y="11484"/>
                </a:cubicBezTo>
                <a:cubicBezTo>
                  <a:pt x="5238" y="13692"/>
                  <a:pt x="2743" y="14836"/>
                  <a:pt x="826" y="13668"/>
                </a:cubicBezTo>
                <a:cubicBezTo>
                  <a:pt x="724" y="13589"/>
                  <a:pt x="594" y="13557"/>
                  <a:pt x="467" y="13579"/>
                </a:cubicBezTo>
                <a:cubicBezTo>
                  <a:pt x="229" y="13620"/>
                  <a:pt x="59" y="13830"/>
                  <a:pt x="68" y="14070"/>
                </a:cubicBezTo>
                <a:lnTo>
                  <a:pt x="68" y="20506"/>
                </a:lnTo>
                <a:cubicBezTo>
                  <a:pt x="67" y="20716"/>
                  <a:pt x="131" y="20921"/>
                  <a:pt x="252" y="21093"/>
                </a:cubicBezTo>
                <a:cubicBezTo>
                  <a:pt x="446" y="21370"/>
                  <a:pt x="764" y="21535"/>
                  <a:pt x="1103" y="21536"/>
                </a:cubicBezTo>
                <a:lnTo>
                  <a:pt x="7411" y="21536"/>
                </a:lnTo>
                <a:cubicBezTo>
                  <a:pt x="7525" y="21536"/>
                  <a:pt x="7635" y="21519"/>
                  <a:pt x="7739" y="21487"/>
                </a:cubicBezTo>
                <a:cubicBezTo>
                  <a:pt x="7804" y="21468"/>
                  <a:pt x="7870" y="21441"/>
                  <a:pt x="7922" y="21393"/>
                </a:cubicBezTo>
                <a:cubicBezTo>
                  <a:pt x="8054" y="21274"/>
                  <a:pt x="8058" y="21069"/>
                  <a:pt x="7933" y="20944"/>
                </a:cubicBezTo>
                <a:cubicBezTo>
                  <a:pt x="6627" y="18581"/>
                  <a:pt x="8527" y="15732"/>
                  <a:pt x="11223" y="16012"/>
                </a:cubicBezTo>
                <a:cubicBezTo>
                  <a:pt x="13613" y="16260"/>
                  <a:pt x="14920" y="18910"/>
                  <a:pt x="13656" y="20944"/>
                </a:cubicBezTo>
                <a:cubicBezTo>
                  <a:pt x="13508" y="21080"/>
                  <a:pt x="13511" y="21315"/>
                  <a:pt x="13663" y="21447"/>
                </a:cubicBezTo>
                <a:cubicBezTo>
                  <a:pt x="13723" y="21499"/>
                  <a:pt x="13797" y="21525"/>
                  <a:pt x="13870" y="21545"/>
                </a:cubicBezTo>
                <a:cubicBezTo>
                  <a:pt x="13983" y="21575"/>
                  <a:pt x="14100" y="21590"/>
                  <a:pt x="14220" y="21588"/>
                </a:cubicBezTo>
                <a:lnTo>
                  <a:pt x="20520" y="21588"/>
                </a:lnTo>
                <a:cubicBezTo>
                  <a:pt x="20807" y="21598"/>
                  <a:pt x="21086" y="21487"/>
                  <a:pt x="21286" y="21282"/>
                </a:cubicBezTo>
                <a:cubicBezTo>
                  <a:pt x="21480" y="21084"/>
                  <a:pt x="21584" y="20815"/>
                  <a:pt x="21574" y="20539"/>
                </a:cubicBezTo>
                <a:lnTo>
                  <a:pt x="21574" y="14141"/>
                </a:lnTo>
                <a:cubicBezTo>
                  <a:pt x="21567" y="14069"/>
                  <a:pt x="21562" y="13996"/>
                  <a:pt x="21560" y="13924"/>
                </a:cubicBezTo>
                <a:cubicBezTo>
                  <a:pt x="21558" y="13861"/>
                  <a:pt x="21558" y="13798"/>
                  <a:pt x="21534" y="13739"/>
                </a:cubicBezTo>
                <a:cubicBezTo>
                  <a:pt x="21491" y="13639"/>
                  <a:pt x="21403" y="13582"/>
                  <a:pt x="21309" y="13564"/>
                </a:cubicBezTo>
                <a:cubicBezTo>
                  <a:pt x="21195" y="13543"/>
                  <a:pt x="21071" y="13579"/>
                  <a:pt x="20987" y="13679"/>
                </a:cubicBezTo>
                <a:cubicBezTo>
                  <a:pt x="18633" y="15120"/>
                  <a:pt x="15632" y="13281"/>
                  <a:pt x="15867" y="10541"/>
                </a:cubicBezTo>
                <a:cubicBezTo>
                  <a:pt x="16077" y="8085"/>
                  <a:pt x="18846" y="6741"/>
                  <a:pt x="20920" y="8088"/>
                </a:cubicBezTo>
                <a:cubicBezTo>
                  <a:pt x="20995" y="8135"/>
                  <a:pt x="21076" y="8162"/>
                  <a:pt x="21157" y="8171"/>
                </a:cubicBezTo>
                <a:cubicBezTo>
                  <a:pt x="21230" y="8179"/>
                  <a:pt x="21309" y="8173"/>
                  <a:pt x="21371" y="8125"/>
                </a:cubicBezTo>
                <a:cubicBezTo>
                  <a:pt x="21440" y="8070"/>
                  <a:pt x="21461" y="7982"/>
                  <a:pt x="21473" y="7899"/>
                </a:cubicBezTo>
                <a:cubicBezTo>
                  <a:pt x="21489" y="7797"/>
                  <a:pt x="21496" y="7691"/>
                  <a:pt x="21493" y="7583"/>
                </a:cubicBezTo>
                <a:lnTo>
                  <a:pt x="21461" y="1553"/>
                </a:lnTo>
                <a:cubicBezTo>
                  <a:pt x="21482" y="1302"/>
                  <a:pt x="21450" y="1054"/>
                  <a:pt x="21371" y="823"/>
                </a:cubicBezTo>
                <a:cubicBezTo>
                  <a:pt x="21311" y="646"/>
                  <a:pt x="21223" y="475"/>
                  <a:pt x="21091" y="335"/>
                </a:cubicBezTo>
                <a:cubicBezTo>
                  <a:pt x="20889" y="121"/>
                  <a:pt x="20607" y="0"/>
                  <a:pt x="20312" y="2"/>
                </a:cubicBezTo>
                <a:lnTo>
                  <a:pt x="14281" y="2"/>
                </a:lnTo>
                <a:cubicBezTo>
                  <a:pt x="14137" y="3"/>
                  <a:pt x="13996" y="2"/>
                  <a:pt x="13856" y="1"/>
                </a:cubicBezTo>
                <a:cubicBezTo>
                  <a:pt x="13756" y="0"/>
                  <a:pt x="13648" y="-2"/>
                  <a:pt x="13565" y="64"/>
                </a:cubicBezTo>
                <a:cubicBezTo>
                  <a:pt x="13501" y="114"/>
                  <a:pt x="13471" y="192"/>
                  <a:pt x="13465" y="275"/>
                </a:cubicBezTo>
                <a:cubicBezTo>
                  <a:pt x="13458" y="388"/>
                  <a:pt x="13497" y="495"/>
                  <a:pt x="13538" y="596"/>
                </a:cubicBezTo>
                <a:cubicBezTo>
                  <a:pt x="13586" y="715"/>
                  <a:pt x="13639" y="833"/>
                  <a:pt x="13698" y="951"/>
                </a:cubicBezTo>
                <a:cubicBezTo>
                  <a:pt x="14837" y="3210"/>
                  <a:pt x="13100" y="5852"/>
                  <a:pt x="10563" y="5719"/>
                </a:cubicBezTo>
                <a:cubicBezTo>
                  <a:pt x="8281" y="5599"/>
                  <a:pt x="6842" y="3223"/>
                  <a:pt x="7802" y="1159"/>
                </a:cubicBezTo>
                <a:close/>
              </a:path>
            </a:pathLst>
          </a:custGeom>
          <a:solidFill>
            <a:srgbClr val="7EBB4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4" name="Shape 162">
            <a:extLst>
              <a:ext uri="{FF2B5EF4-FFF2-40B4-BE49-F238E27FC236}">
                <a16:creationId xmlns:a16="http://schemas.microsoft.com/office/drawing/2014/main" id="{437AE56C-0F18-4D03-9E0B-34D9855AF0A8}"/>
              </a:ext>
            </a:extLst>
          </p:cNvPr>
          <p:cNvSpPr>
            <a:spLocks noChangeAspect="1"/>
          </p:cNvSpPr>
          <p:nvPr/>
        </p:nvSpPr>
        <p:spPr bwMode="auto">
          <a:xfrm rot="2259554">
            <a:off x="4290750" y="3340368"/>
            <a:ext cx="289120" cy="189000"/>
          </a:xfrm>
          <a:custGeom>
            <a:avLst/>
            <a:gdLst>
              <a:gd name="T0" fmla="*/ 2147483646 w 21331"/>
              <a:gd name="T1" fmla="*/ 2147483646 h 21549"/>
              <a:gd name="T2" fmla="*/ 2147483646 w 21331"/>
              <a:gd name="T3" fmla="*/ 2147483646 h 21549"/>
              <a:gd name="T4" fmla="*/ 2147483646 w 21331"/>
              <a:gd name="T5" fmla="*/ 2147483646 h 21549"/>
              <a:gd name="T6" fmla="*/ 2147483646 w 21331"/>
              <a:gd name="T7" fmla="*/ 2147483646 h 2154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1" h="21549" extrusionOk="0">
                <a:moveTo>
                  <a:pt x="8994" y="685"/>
                </a:moveTo>
                <a:cubicBezTo>
                  <a:pt x="9027" y="622"/>
                  <a:pt x="9050" y="551"/>
                  <a:pt x="9065" y="477"/>
                </a:cubicBezTo>
                <a:cubicBezTo>
                  <a:pt x="9080" y="398"/>
                  <a:pt x="9087" y="312"/>
                  <a:pt x="9069" y="230"/>
                </a:cubicBezTo>
                <a:cubicBezTo>
                  <a:pt x="9036" y="71"/>
                  <a:pt x="8932" y="-26"/>
                  <a:pt x="8826" y="6"/>
                </a:cubicBezTo>
                <a:lnTo>
                  <a:pt x="4482" y="6"/>
                </a:lnTo>
                <a:cubicBezTo>
                  <a:pt x="4263" y="-23"/>
                  <a:pt x="4047" y="92"/>
                  <a:pt x="3886" y="322"/>
                </a:cubicBezTo>
                <a:cubicBezTo>
                  <a:pt x="3728" y="548"/>
                  <a:pt x="3637" y="865"/>
                  <a:pt x="3635" y="1198"/>
                </a:cubicBezTo>
                <a:lnTo>
                  <a:pt x="3635" y="7425"/>
                </a:lnTo>
                <a:cubicBezTo>
                  <a:pt x="3649" y="7528"/>
                  <a:pt x="3647" y="7633"/>
                  <a:pt x="3631" y="7731"/>
                </a:cubicBezTo>
                <a:cubicBezTo>
                  <a:pt x="3617" y="7813"/>
                  <a:pt x="3594" y="7892"/>
                  <a:pt x="3554" y="7955"/>
                </a:cubicBezTo>
                <a:cubicBezTo>
                  <a:pt x="3469" y="8086"/>
                  <a:pt x="3336" y="8111"/>
                  <a:pt x="3235" y="8011"/>
                </a:cubicBezTo>
                <a:cubicBezTo>
                  <a:pt x="1877" y="6667"/>
                  <a:pt x="86" y="8088"/>
                  <a:pt x="3" y="10576"/>
                </a:cubicBezTo>
                <a:cubicBezTo>
                  <a:pt x="-86" y="13214"/>
                  <a:pt x="1771" y="14933"/>
                  <a:pt x="3235" y="13567"/>
                </a:cubicBezTo>
                <a:cubicBezTo>
                  <a:pt x="3311" y="13503"/>
                  <a:pt x="3400" y="13490"/>
                  <a:pt x="3482" y="13533"/>
                </a:cubicBezTo>
                <a:cubicBezTo>
                  <a:pt x="3547" y="13567"/>
                  <a:pt x="3601" y="13632"/>
                  <a:pt x="3630" y="13722"/>
                </a:cubicBezTo>
                <a:cubicBezTo>
                  <a:pt x="3649" y="13782"/>
                  <a:pt x="3656" y="13848"/>
                  <a:pt x="3660" y="13914"/>
                </a:cubicBezTo>
                <a:cubicBezTo>
                  <a:pt x="3664" y="13976"/>
                  <a:pt x="3665" y="14039"/>
                  <a:pt x="3665" y="14102"/>
                </a:cubicBezTo>
                <a:lnTo>
                  <a:pt x="3630" y="20159"/>
                </a:lnTo>
                <a:cubicBezTo>
                  <a:pt x="3599" y="20530"/>
                  <a:pt x="3689" y="20900"/>
                  <a:pt x="3869" y="21149"/>
                </a:cubicBezTo>
                <a:cubicBezTo>
                  <a:pt x="3955" y="21267"/>
                  <a:pt x="4057" y="21350"/>
                  <a:pt x="4163" y="21404"/>
                </a:cubicBezTo>
                <a:cubicBezTo>
                  <a:pt x="4294" y="21472"/>
                  <a:pt x="4434" y="21497"/>
                  <a:pt x="4575" y="21476"/>
                </a:cubicBezTo>
                <a:lnTo>
                  <a:pt x="8713" y="21476"/>
                </a:lnTo>
                <a:cubicBezTo>
                  <a:pt x="8861" y="21521"/>
                  <a:pt x="9009" y="21404"/>
                  <a:pt x="9072" y="21193"/>
                </a:cubicBezTo>
                <a:cubicBezTo>
                  <a:pt x="9125" y="21016"/>
                  <a:pt x="9106" y="20808"/>
                  <a:pt x="9024" y="20661"/>
                </a:cubicBezTo>
                <a:cubicBezTo>
                  <a:pt x="7980" y="18634"/>
                  <a:pt x="8844" y="15630"/>
                  <a:pt x="10518" y="15469"/>
                </a:cubicBezTo>
                <a:cubicBezTo>
                  <a:pt x="12308" y="15297"/>
                  <a:pt x="13413" y="18432"/>
                  <a:pt x="12348" y="20661"/>
                </a:cubicBezTo>
                <a:cubicBezTo>
                  <a:pt x="12238" y="20804"/>
                  <a:pt x="12202" y="21040"/>
                  <a:pt x="12258" y="21244"/>
                </a:cubicBezTo>
                <a:cubicBezTo>
                  <a:pt x="12307" y="21423"/>
                  <a:pt x="12420" y="21540"/>
                  <a:pt x="12545" y="21545"/>
                </a:cubicBezTo>
                <a:lnTo>
                  <a:pt x="16775" y="21545"/>
                </a:lnTo>
                <a:cubicBezTo>
                  <a:pt x="17026" y="21574"/>
                  <a:pt x="17272" y="21427"/>
                  <a:pt x="17446" y="21145"/>
                </a:cubicBezTo>
                <a:cubicBezTo>
                  <a:pt x="17614" y="20872"/>
                  <a:pt x="17697" y="20499"/>
                  <a:pt x="17672" y="20124"/>
                </a:cubicBezTo>
                <a:lnTo>
                  <a:pt x="17659" y="14301"/>
                </a:lnTo>
                <a:cubicBezTo>
                  <a:pt x="17661" y="14089"/>
                  <a:pt x="17732" y="13891"/>
                  <a:pt x="17848" y="13777"/>
                </a:cubicBezTo>
                <a:cubicBezTo>
                  <a:pt x="17970" y="13658"/>
                  <a:pt x="18123" y="13647"/>
                  <a:pt x="18252" y="13747"/>
                </a:cubicBezTo>
                <a:cubicBezTo>
                  <a:pt x="19776" y="14888"/>
                  <a:pt x="21514" y="12976"/>
                  <a:pt x="21315" y="10378"/>
                </a:cubicBezTo>
                <a:cubicBezTo>
                  <a:pt x="21140" y="8093"/>
                  <a:pt x="19511" y="6826"/>
                  <a:pt x="18218" y="7969"/>
                </a:cubicBezTo>
                <a:cubicBezTo>
                  <a:pt x="18105" y="8087"/>
                  <a:pt x="17958" y="8097"/>
                  <a:pt x="17838" y="7997"/>
                </a:cubicBezTo>
                <a:cubicBezTo>
                  <a:pt x="17696" y="7876"/>
                  <a:pt x="17620" y="7627"/>
                  <a:pt x="17651" y="7380"/>
                </a:cubicBezTo>
                <a:lnTo>
                  <a:pt x="17651" y="1249"/>
                </a:lnTo>
                <a:cubicBezTo>
                  <a:pt x="17658" y="924"/>
                  <a:pt x="17578" y="608"/>
                  <a:pt x="17429" y="378"/>
                </a:cubicBezTo>
                <a:cubicBezTo>
                  <a:pt x="17280" y="147"/>
                  <a:pt x="17076" y="23"/>
                  <a:pt x="16865" y="35"/>
                </a:cubicBezTo>
                <a:lnTo>
                  <a:pt x="12544" y="35"/>
                </a:lnTo>
                <a:cubicBezTo>
                  <a:pt x="12442" y="10"/>
                  <a:pt x="12343" y="99"/>
                  <a:pt x="12306" y="248"/>
                </a:cubicBezTo>
                <a:cubicBezTo>
                  <a:pt x="12279" y="353"/>
                  <a:pt x="12288" y="464"/>
                  <a:pt x="12309" y="564"/>
                </a:cubicBezTo>
                <a:cubicBezTo>
                  <a:pt x="12330" y="667"/>
                  <a:pt x="12365" y="766"/>
                  <a:pt x="12413" y="852"/>
                </a:cubicBezTo>
                <a:cubicBezTo>
                  <a:pt x="13329" y="2913"/>
                  <a:pt x="12423" y="5725"/>
                  <a:pt x="10807" y="5841"/>
                </a:cubicBezTo>
                <a:cubicBezTo>
                  <a:pt x="9046" y="5968"/>
                  <a:pt x="7967" y="2899"/>
                  <a:pt x="8994" y="685"/>
                </a:cubicBezTo>
                <a:close/>
              </a:path>
            </a:pathLst>
          </a:custGeom>
          <a:solidFill>
            <a:srgbClr val="7965B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5" name="Shape 164">
            <a:extLst>
              <a:ext uri="{FF2B5EF4-FFF2-40B4-BE49-F238E27FC236}">
                <a16:creationId xmlns:a16="http://schemas.microsoft.com/office/drawing/2014/main" id="{5603DEED-59F9-49EB-BEAC-0BF4E3A3C84C}"/>
              </a:ext>
            </a:extLst>
          </p:cNvPr>
          <p:cNvSpPr>
            <a:spLocks noChangeAspect="1"/>
          </p:cNvSpPr>
          <p:nvPr/>
        </p:nvSpPr>
        <p:spPr bwMode="auto">
          <a:xfrm>
            <a:off x="4003886" y="3299868"/>
            <a:ext cx="222242" cy="270000"/>
          </a:xfrm>
          <a:custGeom>
            <a:avLst/>
            <a:gdLst>
              <a:gd name="T0" fmla="*/ 2147483646 w 21456"/>
              <a:gd name="T1" fmla="*/ 2147483646 h 21342"/>
              <a:gd name="T2" fmla="*/ 2147483646 w 21456"/>
              <a:gd name="T3" fmla="*/ 2147483646 h 21342"/>
              <a:gd name="T4" fmla="*/ 2147483646 w 21456"/>
              <a:gd name="T5" fmla="*/ 2147483646 h 21342"/>
              <a:gd name="T6" fmla="*/ 2147483646 w 21456"/>
              <a:gd name="T7" fmla="*/ 2147483646 h 2134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6" h="21342" extrusionOk="0">
                <a:moveTo>
                  <a:pt x="15084" y="3298"/>
                </a:moveTo>
                <a:cubicBezTo>
                  <a:pt x="16285" y="1982"/>
                  <a:pt x="15217" y="102"/>
                  <a:pt x="13214" y="4"/>
                </a:cubicBezTo>
                <a:cubicBezTo>
                  <a:pt x="11076" y="-100"/>
                  <a:pt x="9733" y="1860"/>
                  <a:pt x="10956" y="3298"/>
                </a:cubicBezTo>
                <a:cubicBezTo>
                  <a:pt x="11045" y="3412"/>
                  <a:pt x="11057" y="3554"/>
                  <a:pt x="10988" y="3676"/>
                </a:cubicBezTo>
                <a:cubicBezTo>
                  <a:pt x="10907" y="3819"/>
                  <a:pt x="10731" y="3910"/>
                  <a:pt x="10539" y="3909"/>
                </a:cubicBezTo>
                <a:lnTo>
                  <a:pt x="5345" y="3909"/>
                </a:lnTo>
                <a:cubicBezTo>
                  <a:pt x="5126" y="3899"/>
                  <a:pt x="4913" y="3974"/>
                  <a:pt x="4770" y="4110"/>
                </a:cubicBezTo>
                <a:cubicBezTo>
                  <a:pt x="4652" y="4223"/>
                  <a:pt x="4592" y="4369"/>
                  <a:pt x="4602" y="4517"/>
                </a:cubicBezTo>
                <a:lnTo>
                  <a:pt x="4602" y="8836"/>
                </a:lnTo>
                <a:cubicBezTo>
                  <a:pt x="4592" y="8951"/>
                  <a:pt x="4514" y="9056"/>
                  <a:pt x="4393" y="9116"/>
                </a:cubicBezTo>
                <a:cubicBezTo>
                  <a:pt x="4259" y="9183"/>
                  <a:pt x="4091" y="9186"/>
                  <a:pt x="3953" y="9125"/>
                </a:cubicBezTo>
                <a:cubicBezTo>
                  <a:pt x="2202" y="8173"/>
                  <a:pt x="-123" y="9270"/>
                  <a:pt x="5" y="10987"/>
                </a:cubicBezTo>
                <a:cubicBezTo>
                  <a:pt x="126" y="12591"/>
                  <a:pt x="2354" y="13461"/>
                  <a:pt x="3953" y="12528"/>
                </a:cubicBezTo>
                <a:cubicBezTo>
                  <a:pt x="4111" y="12443"/>
                  <a:pt x="4317" y="12445"/>
                  <a:pt x="4472" y="12535"/>
                </a:cubicBezTo>
                <a:cubicBezTo>
                  <a:pt x="4615" y="12618"/>
                  <a:pt x="4688" y="12761"/>
                  <a:pt x="4658" y="12903"/>
                </a:cubicBezTo>
                <a:lnTo>
                  <a:pt x="4658" y="17037"/>
                </a:lnTo>
                <a:cubicBezTo>
                  <a:pt x="4641" y="17190"/>
                  <a:pt x="4697" y="17342"/>
                  <a:pt x="4814" y="17462"/>
                </a:cubicBezTo>
                <a:cubicBezTo>
                  <a:pt x="4967" y="17618"/>
                  <a:pt x="5206" y="17702"/>
                  <a:pt x="5450" y="17684"/>
                </a:cubicBezTo>
                <a:lnTo>
                  <a:pt x="10465" y="17684"/>
                </a:lnTo>
                <a:cubicBezTo>
                  <a:pt x="10631" y="17705"/>
                  <a:pt x="10773" y="17793"/>
                  <a:pt x="10841" y="17919"/>
                </a:cubicBezTo>
                <a:cubicBezTo>
                  <a:pt x="10897" y="18023"/>
                  <a:pt x="10897" y="18141"/>
                  <a:pt x="10839" y="18245"/>
                </a:cubicBezTo>
                <a:cubicBezTo>
                  <a:pt x="9863" y="19727"/>
                  <a:pt x="11308" y="21500"/>
                  <a:pt x="13355" y="21331"/>
                </a:cubicBezTo>
                <a:cubicBezTo>
                  <a:pt x="15207" y="21178"/>
                  <a:pt x="16215" y="19484"/>
                  <a:pt x="15220" y="18197"/>
                </a:cubicBezTo>
                <a:cubicBezTo>
                  <a:pt x="15140" y="18100"/>
                  <a:pt x="15142" y="17971"/>
                  <a:pt x="15225" y="17875"/>
                </a:cubicBezTo>
                <a:cubicBezTo>
                  <a:pt x="15295" y="17794"/>
                  <a:pt x="15405" y="17751"/>
                  <a:pt x="15515" y="17726"/>
                </a:cubicBezTo>
                <a:cubicBezTo>
                  <a:pt x="15609" y="17704"/>
                  <a:pt x="15708" y="17694"/>
                  <a:pt x="15810" y="17697"/>
                </a:cubicBezTo>
                <a:lnTo>
                  <a:pt x="20470" y="17718"/>
                </a:lnTo>
                <a:cubicBezTo>
                  <a:pt x="20787" y="17737"/>
                  <a:pt x="21094" y="17621"/>
                  <a:pt x="21281" y="17411"/>
                </a:cubicBezTo>
                <a:cubicBezTo>
                  <a:pt x="21409" y="17268"/>
                  <a:pt x="21469" y="17092"/>
                  <a:pt x="21452" y="16915"/>
                </a:cubicBezTo>
                <a:lnTo>
                  <a:pt x="21452" y="4584"/>
                </a:lnTo>
                <a:cubicBezTo>
                  <a:pt x="21477" y="4401"/>
                  <a:pt x="21403" y="4219"/>
                  <a:pt x="21249" y="4085"/>
                </a:cubicBezTo>
                <a:cubicBezTo>
                  <a:pt x="21084" y="3942"/>
                  <a:pt x="20847" y="3871"/>
                  <a:pt x="20608" y="3893"/>
                </a:cubicBezTo>
                <a:lnTo>
                  <a:pt x="15325" y="3893"/>
                </a:lnTo>
                <a:cubicBezTo>
                  <a:pt x="15168" y="3876"/>
                  <a:pt x="15036" y="3789"/>
                  <a:pt x="14982" y="3667"/>
                </a:cubicBezTo>
                <a:cubicBezTo>
                  <a:pt x="14925" y="3538"/>
                  <a:pt x="14965" y="3394"/>
                  <a:pt x="15084" y="3298"/>
                </a:cubicBezTo>
                <a:close/>
              </a:path>
            </a:pathLst>
          </a:custGeom>
          <a:solidFill>
            <a:srgbClr val="EC562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6" name="Shape 166">
            <a:extLst>
              <a:ext uri="{FF2B5EF4-FFF2-40B4-BE49-F238E27FC236}">
                <a16:creationId xmlns:a16="http://schemas.microsoft.com/office/drawing/2014/main" id="{D273EDE8-D626-4CFF-8003-04B6148F2ACD}"/>
              </a:ext>
            </a:extLst>
          </p:cNvPr>
          <p:cNvSpPr>
            <a:spLocks noChangeAspect="1"/>
          </p:cNvSpPr>
          <p:nvPr/>
        </p:nvSpPr>
        <p:spPr bwMode="auto">
          <a:xfrm rot="20263546">
            <a:off x="4615622" y="3299868"/>
            <a:ext cx="268128" cy="270000"/>
          </a:xfrm>
          <a:custGeom>
            <a:avLst/>
            <a:gdLst>
              <a:gd name="T0" fmla="*/ 2147483646 w 21320"/>
              <a:gd name="T1" fmla="*/ 2147483646 h 21225"/>
              <a:gd name="T2" fmla="*/ 2147483646 w 21320"/>
              <a:gd name="T3" fmla="*/ 2147483646 h 21225"/>
              <a:gd name="T4" fmla="*/ 2147483646 w 21320"/>
              <a:gd name="T5" fmla="*/ 2147483646 h 21225"/>
              <a:gd name="T6" fmla="*/ 2147483646 w 21320"/>
              <a:gd name="T7" fmla="*/ 2147483646 h 21225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20" h="21225" extrusionOk="0">
                <a:moveTo>
                  <a:pt x="9112" y="3358"/>
                </a:moveTo>
                <a:cubicBezTo>
                  <a:pt x="9215" y="3425"/>
                  <a:pt x="9241" y="3563"/>
                  <a:pt x="9169" y="3661"/>
                </a:cubicBezTo>
                <a:cubicBezTo>
                  <a:pt x="9123" y="3724"/>
                  <a:pt x="9049" y="3754"/>
                  <a:pt x="8978" y="3772"/>
                </a:cubicBezTo>
                <a:cubicBezTo>
                  <a:pt x="8911" y="3788"/>
                  <a:pt x="8840" y="3797"/>
                  <a:pt x="8767" y="3794"/>
                </a:cubicBezTo>
                <a:lnTo>
                  <a:pt x="4502" y="3794"/>
                </a:lnTo>
                <a:cubicBezTo>
                  <a:pt x="4308" y="3786"/>
                  <a:pt x="4120" y="3857"/>
                  <a:pt x="3982" y="3992"/>
                </a:cubicBezTo>
                <a:cubicBezTo>
                  <a:pt x="3842" y="4129"/>
                  <a:pt x="3767" y="4318"/>
                  <a:pt x="3776" y="4512"/>
                </a:cubicBezTo>
                <a:lnTo>
                  <a:pt x="3776" y="8774"/>
                </a:lnTo>
                <a:cubicBezTo>
                  <a:pt x="3783" y="8841"/>
                  <a:pt x="3766" y="8905"/>
                  <a:pt x="3732" y="8958"/>
                </a:cubicBezTo>
                <a:cubicBezTo>
                  <a:pt x="3709" y="8993"/>
                  <a:pt x="3677" y="9025"/>
                  <a:pt x="3633" y="9039"/>
                </a:cubicBezTo>
                <a:cubicBezTo>
                  <a:pt x="3580" y="9056"/>
                  <a:pt x="3525" y="9041"/>
                  <a:pt x="3476" y="9023"/>
                </a:cubicBezTo>
                <a:cubicBezTo>
                  <a:pt x="3393" y="8992"/>
                  <a:pt x="3313" y="8947"/>
                  <a:pt x="3241" y="8889"/>
                </a:cubicBezTo>
                <a:cubicBezTo>
                  <a:pt x="1718" y="7898"/>
                  <a:pt x="-269" y="9176"/>
                  <a:pt x="30" y="10953"/>
                </a:cubicBezTo>
                <a:cubicBezTo>
                  <a:pt x="280" y="12437"/>
                  <a:pt x="2052" y="13108"/>
                  <a:pt x="3241" y="12168"/>
                </a:cubicBezTo>
                <a:cubicBezTo>
                  <a:pt x="3334" y="12071"/>
                  <a:pt x="3485" y="12055"/>
                  <a:pt x="3596" y="12130"/>
                </a:cubicBezTo>
                <a:cubicBezTo>
                  <a:pt x="3657" y="12172"/>
                  <a:pt x="3697" y="12232"/>
                  <a:pt x="3719" y="12296"/>
                </a:cubicBezTo>
                <a:cubicBezTo>
                  <a:pt x="3737" y="12347"/>
                  <a:pt x="3744" y="12401"/>
                  <a:pt x="3748" y="12455"/>
                </a:cubicBezTo>
                <a:cubicBezTo>
                  <a:pt x="3751" y="12514"/>
                  <a:pt x="3749" y="12574"/>
                  <a:pt x="3741" y="12636"/>
                </a:cubicBezTo>
                <a:lnTo>
                  <a:pt x="3741" y="16715"/>
                </a:lnTo>
                <a:cubicBezTo>
                  <a:pt x="3730" y="16901"/>
                  <a:pt x="3803" y="17082"/>
                  <a:pt x="3941" y="17209"/>
                </a:cubicBezTo>
                <a:cubicBezTo>
                  <a:pt x="4068" y="17327"/>
                  <a:pt x="4238" y="17389"/>
                  <a:pt x="4412" y="17378"/>
                </a:cubicBezTo>
                <a:lnTo>
                  <a:pt x="8857" y="17378"/>
                </a:lnTo>
                <a:cubicBezTo>
                  <a:pt x="8991" y="17364"/>
                  <a:pt x="9111" y="17458"/>
                  <a:pt x="9129" y="17590"/>
                </a:cubicBezTo>
                <a:cubicBezTo>
                  <a:pt x="9137" y="17654"/>
                  <a:pt x="9118" y="17717"/>
                  <a:pt x="9094" y="17774"/>
                </a:cubicBezTo>
                <a:cubicBezTo>
                  <a:pt x="9071" y="17828"/>
                  <a:pt x="9041" y="17881"/>
                  <a:pt x="9005" y="17931"/>
                </a:cubicBezTo>
                <a:cubicBezTo>
                  <a:pt x="7941" y="19159"/>
                  <a:pt x="8719" y="21062"/>
                  <a:pt x="10347" y="21215"/>
                </a:cubicBezTo>
                <a:cubicBezTo>
                  <a:pt x="12149" y="21385"/>
                  <a:pt x="13292" y="19353"/>
                  <a:pt x="12195" y="17931"/>
                </a:cubicBezTo>
                <a:cubicBezTo>
                  <a:pt x="12151" y="17877"/>
                  <a:pt x="12119" y="17818"/>
                  <a:pt x="12097" y="17756"/>
                </a:cubicBezTo>
                <a:cubicBezTo>
                  <a:pt x="12071" y="17684"/>
                  <a:pt x="12059" y="17604"/>
                  <a:pt x="12093" y="17533"/>
                </a:cubicBezTo>
                <a:cubicBezTo>
                  <a:pt x="12128" y="17458"/>
                  <a:pt x="12199" y="17414"/>
                  <a:pt x="12272" y="17387"/>
                </a:cubicBezTo>
                <a:cubicBezTo>
                  <a:pt x="12340" y="17362"/>
                  <a:pt x="12414" y="17350"/>
                  <a:pt x="12491" y="17353"/>
                </a:cubicBezTo>
                <a:lnTo>
                  <a:pt x="16690" y="17353"/>
                </a:lnTo>
                <a:cubicBezTo>
                  <a:pt x="16925" y="17378"/>
                  <a:pt x="17157" y="17286"/>
                  <a:pt x="17308" y="17108"/>
                </a:cubicBezTo>
                <a:cubicBezTo>
                  <a:pt x="17432" y="16962"/>
                  <a:pt x="17490" y="16773"/>
                  <a:pt x="17468" y="16584"/>
                </a:cubicBezTo>
                <a:lnTo>
                  <a:pt x="17468" y="12374"/>
                </a:lnTo>
                <a:cubicBezTo>
                  <a:pt x="17497" y="12255"/>
                  <a:pt x="17583" y="12159"/>
                  <a:pt x="17698" y="12116"/>
                </a:cubicBezTo>
                <a:cubicBezTo>
                  <a:pt x="17829" y="12067"/>
                  <a:pt x="17976" y="12095"/>
                  <a:pt x="18080" y="12187"/>
                </a:cubicBezTo>
                <a:cubicBezTo>
                  <a:pt x="19405" y="13180"/>
                  <a:pt x="21308" y="12253"/>
                  <a:pt x="21320" y="10609"/>
                </a:cubicBezTo>
                <a:cubicBezTo>
                  <a:pt x="21331" y="8954"/>
                  <a:pt x="19419" y="8002"/>
                  <a:pt x="18080" y="8997"/>
                </a:cubicBezTo>
                <a:cubicBezTo>
                  <a:pt x="18032" y="9039"/>
                  <a:pt x="17978" y="9072"/>
                  <a:pt x="17922" y="9095"/>
                </a:cubicBezTo>
                <a:cubicBezTo>
                  <a:pt x="17877" y="9114"/>
                  <a:pt x="17829" y="9127"/>
                  <a:pt x="17780" y="9124"/>
                </a:cubicBezTo>
                <a:cubicBezTo>
                  <a:pt x="17731" y="9121"/>
                  <a:pt x="17685" y="9102"/>
                  <a:pt x="17643" y="9075"/>
                </a:cubicBezTo>
                <a:cubicBezTo>
                  <a:pt x="17535" y="9006"/>
                  <a:pt x="17465" y="8891"/>
                  <a:pt x="17455" y="8765"/>
                </a:cubicBezTo>
                <a:lnTo>
                  <a:pt x="17455" y="4688"/>
                </a:lnTo>
                <a:cubicBezTo>
                  <a:pt x="17483" y="4477"/>
                  <a:pt x="17420" y="4264"/>
                  <a:pt x="17282" y="4100"/>
                </a:cubicBezTo>
                <a:cubicBezTo>
                  <a:pt x="17133" y="3924"/>
                  <a:pt x="16911" y="3823"/>
                  <a:pt x="16679" y="3826"/>
                </a:cubicBezTo>
                <a:lnTo>
                  <a:pt x="12438" y="3826"/>
                </a:lnTo>
                <a:cubicBezTo>
                  <a:pt x="12365" y="3841"/>
                  <a:pt x="12292" y="3839"/>
                  <a:pt x="12221" y="3821"/>
                </a:cubicBezTo>
                <a:cubicBezTo>
                  <a:pt x="12157" y="3805"/>
                  <a:pt x="12096" y="3775"/>
                  <a:pt x="12056" y="3724"/>
                </a:cubicBezTo>
                <a:cubicBezTo>
                  <a:pt x="11970" y="3615"/>
                  <a:pt x="11997" y="3457"/>
                  <a:pt x="12114" y="3382"/>
                </a:cubicBezTo>
                <a:cubicBezTo>
                  <a:pt x="13298" y="2222"/>
                  <a:pt x="12611" y="224"/>
                  <a:pt x="10957" y="18"/>
                </a:cubicBezTo>
                <a:cubicBezTo>
                  <a:pt x="9092" y="-215"/>
                  <a:pt x="7905" y="1934"/>
                  <a:pt x="9112" y="3358"/>
                </a:cubicBezTo>
                <a:close/>
              </a:path>
            </a:pathLst>
          </a:custGeom>
          <a:solidFill>
            <a:srgbClr val="2EA7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defTabSz="309563" eaLnBrk="0" fontAlgn="base" hangingPunct="0">
              <a:spcBef>
                <a:spcPct val="0"/>
              </a:spcBef>
              <a:spcAft>
                <a:spcPct val="0"/>
              </a:spcAft>
            </a:pPr>
            <a:endParaRPr lang="fr-MA" sz="1875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pic>
        <p:nvPicPr>
          <p:cNvPr id="57" name="Picture 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41" y="3299868"/>
            <a:ext cx="305048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140683" y="4436567"/>
            <a:ext cx="200025" cy="200025"/>
          </a:xfrm>
          <a:prstGeom prst="ellipse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3742966" y="4436567"/>
            <a:ext cx="200025" cy="200025"/>
          </a:xfrm>
          <a:prstGeom prst="ellipse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286921" y="4436567"/>
            <a:ext cx="200025" cy="200025"/>
          </a:xfrm>
          <a:prstGeom prst="ellipse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4918191" y="4436567"/>
            <a:ext cx="200025" cy="200025"/>
          </a:xfrm>
          <a:prstGeom prst="ellipse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5505779" y="4436567"/>
            <a:ext cx="200025" cy="200025"/>
          </a:xfrm>
          <a:prstGeom prst="ellipse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-4564" r="-3489" b="51647"/>
          <a:stretch/>
        </p:blipFill>
        <p:spPr>
          <a:xfrm>
            <a:off x="6143502" y="4436567"/>
            <a:ext cx="200025" cy="200025"/>
          </a:xfrm>
          <a:prstGeom prst="ellipse">
            <a:avLst/>
          </a:prstGeom>
        </p:spPr>
      </p:pic>
      <p:sp>
        <p:nvSpPr>
          <p:cNvPr id="64" name="ZoneTexte 63"/>
          <p:cNvSpPr txBox="1"/>
          <p:nvPr/>
        </p:nvSpPr>
        <p:spPr>
          <a:xfrm>
            <a:off x="3265764" y="4421164"/>
            <a:ext cx="45837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Processus et normes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3868046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Outils et plateforme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412001" y="4461560"/>
            <a:ext cx="530999" cy="17312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Spécialisation 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043271" y="4380768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Indicateurs basée sur les données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630859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Référentiel des connaissances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268584" y="4421164"/>
            <a:ext cx="587588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525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Disponibilité des compétences</a:t>
            </a:r>
          </a:p>
        </p:txBody>
      </p:sp>
      <p:pic>
        <p:nvPicPr>
          <p:cNvPr id="70" name="Picture 4" descr="Résultat de recherche d'images pour &quot;factory ic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08" y="272033"/>
            <a:ext cx="483394" cy="4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Résultat de recherche d'images pour &quot;globe icon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93" y="423269"/>
            <a:ext cx="423582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ZoneTexte 71"/>
          <p:cNvSpPr txBox="1"/>
          <p:nvPr/>
        </p:nvSpPr>
        <p:spPr>
          <a:xfrm>
            <a:off x="9057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Client interne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0934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Digital </a:t>
            </a:r>
            <a:r>
              <a:rPr lang="fr-FR" sz="750" dirty="0" err="1"/>
              <a:t>Factory</a:t>
            </a:r>
            <a:endParaRPr lang="fr-FR" sz="750" dirty="0"/>
          </a:p>
        </p:txBody>
      </p:sp>
      <p:sp>
        <p:nvSpPr>
          <p:cNvPr id="74" name="ZoneTexte 73"/>
          <p:cNvSpPr txBox="1"/>
          <p:nvPr/>
        </p:nvSpPr>
        <p:spPr>
          <a:xfrm>
            <a:off x="6156634" y="680198"/>
            <a:ext cx="559901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 err="1"/>
              <a:t>Build</a:t>
            </a:r>
            <a:endParaRPr lang="fr-FR" sz="750" dirty="0"/>
          </a:p>
        </p:txBody>
      </p:sp>
      <p:pic>
        <p:nvPicPr>
          <p:cNvPr id="75" name="Picture 8" descr="Résultat de recherche d'images pour &quot;maintain icon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34672">
            <a:off x="7564217" y="432458"/>
            <a:ext cx="390411" cy="3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ZoneTexte 75"/>
          <p:cNvSpPr txBox="1"/>
          <p:nvPr/>
        </p:nvSpPr>
        <p:spPr>
          <a:xfrm>
            <a:off x="7281134" y="680198"/>
            <a:ext cx="980100" cy="270000"/>
          </a:xfrm>
          <a:prstGeom prst="rect">
            <a:avLst/>
          </a:prstGeom>
          <a:solidFill>
            <a:srgbClr val="E16268"/>
          </a:solidFill>
        </p:spPr>
        <p:txBody>
          <a:bodyPr wrap="none" rtlCol="0" anchor="ctr">
            <a:noAutofit/>
          </a:bodyPr>
          <a:lstStyle>
            <a:defPPr>
              <a:defRPr lang="fr-FR"/>
            </a:defPPr>
            <a:lvl1pPr algn="ctr">
              <a:defRPr sz="800" b="1">
                <a:solidFill>
                  <a:schemeClr val="bg1"/>
                </a:solidFill>
                <a:latin typeface="Montserrat Light"/>
              </a:defRPr>
            </a:lvl1pPr>
          </a:lstStyle>
          <a:p>
            <a:r>
              <a:rPr lang="fr-FR" sz="750" dirty="0"/>
              <a:t>Gérer et maintenir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7202497" y="1462897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1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7202497" y="2087878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1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7202497" y="161813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2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202497" y="1773376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Agence 3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7202497" y="2238919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2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7202497" y="2389960"/>
            <a:ext cx="458378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/>
                <a:ea typeface="Helvetica Light"/>
                <a:cs typeface="Helvetica Light"/>
              </a:rPr>
              <a:t>Filiale 3</a:t>
            </a: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1462897"/>
            <a:ext cx="483095" cy="48309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63" y="2092706"/>
            <a:ext cx="483095" cy="483095"/>
          </a:xfrm>
          <a:prstGeom prst="rect">
            <a:avLst/>
          </a:prstGeom>
        </p:spPr>
      </p:pic>
      <p:sp>
        <p:nvSpPr>
          <p:cNvPr id="85" name="Chevron 84"/>
          <p:cNvSpPr/>
          <p:nvPr/>
        </p:nvSpPr>
        <p:spPr>
          <a:xfrm rot="5400000">
            <a:off x="3928513" y="3737703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sp>
        <p:nvSpPr>
          <p:cNvPr id="86" name="Chevron 85"/>
          <p:cNvSpPr/>
          <p:nvPr/>
        </p:nvSpPr>
        <p:spPr>
          <a:xfrm rot="5400000">
            <a:off x="4583719" y="3737704"/>
            <a:ext cx="104453" cy="227480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>
              <a:solidFill>
                <a:schemeClr val="tx1"/>
              </a:solidFill>
            </a:endParaRPr>
          </a:p>
        </p:txBody>
      </p:sp>
      <p:pic>
        <p:nvPicPr>
          <p:cNvPr id="87" name="Image 4">
            <a:extLst>
              <a:ext uri="{FF2B5EF4-FFF2-40B4-BE49-F238E27FC236}">
                <a16:creationId xmlns:a16="http://schemas.microsoft.com/office/drawing/2014/main" id="{055CF30F-A78B-48DC-8183-F82E8B2C7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8396AA-17CD-419C-9236-43A6414E60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613" y="737584"/>
            <a:ext cx="4598773" cy="3449080"/>
          </a:xfrm>
          <a:prstGeom prst="rect">
            <a:avLst/>
          </a:prstGeom>
        </p:spPr>
      </p:pic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VISION D’UNE DIGITAL FACTORY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67" name="Rectangle à coins arrondis 46">
            <a:extLst>
              <a:ext uri="{FF2B5EF4-FFF2-40B4-BE49-F238E27FC236}">
                <a16:creationId xmlns:a16="http://schemas.microsoft.com/office/drawing/2014/main" id="{E14B0F85-37C7-461B-8488-735306D58DB4}"/>
              </a:ext>
            </a:extLst>
          </p:cNvPr>
          <p:cNvSpPr/>
          <p:nvPr/>
        </p:nvSpPr>
        <p:spPr>
          <a:xfrm>
            <a:off x="1937375" y="3319118"/>
            <a:ext cx="5269251" cy="1804749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Priorité: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Meilleure définition de l’expérience utilisateur à travers des prototypes Quick Win, Convertir les problématiques business en idées et solutions</a:t>
            </a: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D43EFD12-43C5-4CE4-9E78-76D8ED8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2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necteur droit 60"/>
          <p:cNvCxnSpPr/>
          <p:nvPr/>
        </p:nvCxnSpPr>
        <p:spPr bwMode="auto">
          <a:xfrm>
            <a:off x="663981" y="600149"/>
            <a:ext cx="0" cy="35447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 bwMode="auto">
          <a:xfrm flipH="1">
            <a:off x="663981" y="4144860"/>
            <a:ext cx="79586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 bwMode="auto">
          <a:xfrm flipH="1">
            <a:off x="4643314" y="769482"/>
            <a:ext cx="0" cy="3375378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Connecteur droit 63"/>
          <p:cNvCxnSpPr/>
          <p:nvPr/>
        </p:nvCxnSpPr>
        <p:spPr bwMode="auto">
          <a:xfrm flipH="1">
            <a:off x="754292" y="2372505"/>
            <a:ext cx="786835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1219321" y="4159126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PROBLÈME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499781" y="4159126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SOLUTION</a:t>
            </a:r>
          </a:p>
        </p:txBody>
      </p:sp>
      <p:sp>
        <p:nvSpPr>
          <p:cNvPr id="67" name="ZoneTexte 66"/>
          <p:cNvSpPr txBox="1"/>
          <p:nvPr/>
        </p:nvSpPr>
        <p:spPr>
          <a:xfrm rot="5400000">
            <a:off x="-266173" y="3078061"/>
            <a:ext cx="137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CONCRET</a:t>
            </a:r>
          </a:p>
        </p:txBody>
      </p:sp>
      <p:sp>
        <p:nvSpPr>
          <p:cNvPr id="68" name="ZoneTexte 67"/>
          <p:cNvSpPr txBox="1"/>
          <p:nvPr/>
        </p:nvSpPr>
        <p:spPr>
          <a:xfrm rot="5400000">
            <a:off x="-266173" y="1425418"/>
            <a:ext cx="137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CONCEPT</a:t>
            </a:r>
          </a:p>
        </p:txBody>
      </p:sp>
      <p:sp>
        <p:nvSpPr>
          <p:cNvPr id="69" name="Rectangle à coins arrondis 68"/>
          <p:cNvSpPr/>
          <p:nvPr/>
        </p:nvSpPr>
        <p:spPr bwMode="auto">
          <a:xfrm>
            <a:off x="754292" y="4751279"/>
            <a:ext cx="2448000" cy="79023"/>
          </a:xfrm>
          <a:prstGeom prst="roundRect">
            <a:avLst/>
          </a:prstGeom>
          <a:solidFill>
            <a:srgbClr val="EE003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0" name="Rectangle à coins arrondis 69"/>
          <p:cNvSpPr/>
          <p:nvPr/>
        </p:nvSpPr>
        <p:spPr bwMode="auto">
          <a:xfrm>
            <a:off x="3385695" y="4751279"/>
            <a:ext cx="2448000" cy="79023"/>
          </a:xfrm>
          <a:prstGeom prst="roundRect">
            <a:avLst/>
          </a:prstGeom>
          <a:solidFill>
            <a:srgbClr val="2D5CB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1" name="Rectangle à coins arrondis 70"/>
          <p:cNvSpPr/>
          <p:nvPr/>
        </p:nvSpPr>
        <p:spPr bwMode="auto">
          <a:xfrm>
            <a:off x="6017099" y="4751279"/>
            <a:ext cx="2448000" cy="79023"/>
          </a:xfrm>
          <a:prstGeom prst="roundRect">
            <a:avLst/>
          </a:prstGeom>
          <a:solidFill>
            <a:srgbClr val="35AB1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754292" y="4868263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DESIGN THINKING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3385695" y="4868263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LEAN STARTUP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6017098" y="4868263"/>
            <a:ext cx="242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AGILE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219321" y="4317444"/>
            <a:ext cx="64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300" normalizeH="0" baseline="0" noProof="0" dirty="0">
                <a:ln>
                  <a:noFill/>
                </a:ln>
                <a:solidFill>
                  <a:srgbClr val="3E5E7E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L’EXPERIENCE CLIENT </a:t>
            </a:r>
          </a:p>
        </p:txBody>
      </p:sp>
      <p:sp>
        <p:nvSpPr>
          <p:cNvPr id="76" name="Forme libre 75"/>
          <p:cNvSpPr/>
          <p:nvPr/>
        </p:nvSpPr>
        <p:spPr bwMode="auto">
          <a:xfrm>
            <a:off x="1067713" y="1139417"/>
            <a:ext cx="2357837" cy="2541926"/>
          </a:xfrm>
          <a:custGeom>
            <a:avLst/>
            <a:gdLst>
              <a:gd name="connsiteX0" fmla="*/ 0 w 2820318"/>
              <a:gd name="connsiteY0" fmla="*/ 3109062 h 3109062"/>
              <a:gd name="connsiteX1" fmla="*/ 319489 w 2820318"/>
              <a:gd name="connsiteY1" fmla="*/ 2690421 h 3109062"/>
              <a:gd name="connsiteX2" fmla="*/ 1255923 w 2820318"/>
              <a:gd name="connsiteY2" fmla="*/ 696368 h 3109062"/>
              <a:gd name="connsiteX3" fmla="*/ 1938969 w 2820318"/>
              <a:gd name="connsiteY3" fmla="*/ 24340 h 3109062"/>
              <a:gd name="connsiteX4" fmla="*/ 2500829 w 2820318"/>
              <a:gd name="connsiteY4" fmla="*/ 200609 h 3109062"/>
              <a:gd name="connsiteX5" fmla="*/ 2820318 w 2820318"/>
              <a:gd name="connsiteY5" fmla="*/ 707385 h 3109062"/>
              <a:gd name="connsiteX0" fmla="*/ 0 w 2732191"/>
              <a:gd name="connsiteY0" fmla="*/ 3122176 h 3122176"/>
              <a:gd name="connsiteX1" fmla="*/ 319489 w 2732191"/>
              <a:gd name="connsiteY1" fmla="*/ 2703535 h 3122176"/>
              <a:gd name="connsiteX2" fmla="*/ 1255923 w 2732191"/>
              <a:gd name="connsiteY2" fmla="*/ 709482 h 3122176"/>
              <a:gd name="connsiteX3" fmla="*/ 1938969 w 2732191"/>
              <a:gd name="connsiteY3" fmla="*/ 37454 h 3122176"/>
              <a:gd name="connsiteX4" fmla="*/ 2500829 w 2732191"/>
              <a:gd name="connsiteY4" fmla="*/ 213723 h 3122176"/>
              <a:gd name="connsiteX5" fmla="*/ 2732191 w 2732191"/>
              <a:gd name="connsiteY5" fmla="*/ 1278413 h 3122176"/>
              <a:gd name="connsiteX0" fmla="*/ 0 w 2732191"/>
              <a:gd name="connsiteY0" fmla="*/ 3115002 h 3115002"/>
              <a:gd name="connsiteX1" fmla="*/ 319489 w 2732191"/>
              <a:gd name="connsiteY1" fmla="*/ 2696361 h 3115002"/>
              <a:gd name="connsiteX2" fmla="*/ 1255923 w 2732191"/>
              <a:gd name="connsiteY2" fmla="*/ 702308 h 3115002"/>
              <a:gd name="connsiteX3" fmla="*/ 1938969 w 2732191"/>
              <a:gd name="connsiteY3" fmla="*/ 30280 h 3115002"/>
              <a:gd name="connsiteX4" fmla="*/ 2450472 w 2732191"/>
              <a:gd name="connsiteY4" fmla="*/ 233765 h 3115002"/>
              <a:gd name="connsiteX5" fmla="*/ 2732191 w 2732191"/>
              <a:gd name="connsiteY5" fmla="*/ 1271239 h 3115002"/>
              <a:gd name="connsiteX0" fmla="*/ 0 w 2694422"/>
              <a:gd name="connsiteY0" fmla="*/ 3115002 h 3115002"/>
              <a:gd name="connsiteX1" fmla="*/ 319489 w 2694422"/>
              <a:gd name="connsiteY1" fmla="*/ 2696361 h 3115002"/>
              <a:gd name="connsiteX2" fmla="*/ 1255923 w 2694422"/>
              <a:gd name="connsiteY2" fmla="*/ 702308 h 3115002"/>
              <a:gd name="connsiteX3" fmla="*/ 1938969 w 2694422"/>
              <a:gd name="connsiteY3" fmla="*/ 30280 h 3115002"/>
              <a:gd name="connsiteX4" fmla="*/ 2450472 w 2694422"/>
              <a:gd name="connsiteY4" fmla="*/ 233765 h 3115002"/>
              <a:gd name="connsiteX5" fmla="*/ 2694422 w 2694422"/>
              <a:gd name="connsiteY5" fmla="*/ 1271239 h 3115002"/>
              <a:gd name="connsiteX0" fmla="*/ 0 w 2694422"/>
              <a:gd name="connsiteY0" fmla="*/ 3115002 h 3115002"/>
              <a:gd name="connsiteX1" fmla="*/ 319489 w 2694422"/>
              <a:gd name="connsiteY1" fmla="*/ 2696361 h 3115002"/>
              <a:gd name="connsiteX2" fmla="*/ 1255923 w 2694422"/>
              <a:gd name="connsiteY2" fmla="*/ 702308 h 3115002"/>
              <a:gd name="connsiteX3" fmla="*/ 1775306 w 2694422"/>
              <a:gd name="connsiteY3" fmla="*/ 30280 h 3115002"/>
              <a:gd name="connsiteX4" fmla="*/ 2450472 w 2694422"/>
              <a:gd name="connsiteY4" fmla="*/ 233765 h 3115002"/>
              <a:gd name="connsiteX5" fmla="*/ 2694422 w 2694422"/>
              <a:gd name="connsiteY5" fmla="*/ 1271239 h 3115002"/>
              <a:gd name="connsiteX0" fmla="*/ 0 w 2694422"/>
              <a:gd name="connsiteY0" fmla="*/ 3150826 h 3150826"/>
              <a:gd name="connsiteX1" fmla="*/ 319489 w 2694422"/>
              <a:gd name="connsiteY1" fmla="*/ 2732185 h 3150826"/>
              <a:gd name="connsiteX2" fmla="*/ 1255923 w 2694422"/>
              <a:gd name="connsiteY2" fmla="*/ 738132 h 3150826"/>
              <a:gd name="connsiteX3" fmla="*/ 1838254 w 2694422"/>
              <a:gd name="connsiteY3" fmla="*/ 25282 h 3150826"/>
              <a:gd name="connsiteX4" fmla="*/ 2450472 w 2694422"/>
              <a:gd name="connsiteY4" fmla="*/ 269589 h 3150826"/>
              <a:gd name="connsiteX5" fmla="*/ 2694422 w 2694422"/>
              <a:gd name="connsiteY5" fmla="*/ 1307063 h 3150826"/>
              <a:gd name="connsiteX0" fmla="*/ 0 w 2694422"/>
              <a:gd name="connsiteY0" fmla="*/ 3163076 h 3163076"/>
              <a:gd name="connsiteX1" fmla="*/ 319489 w 2694422"/>
              <a:gd name="connsiteY1" fmla="*/ 2744435 h 3163076"/>
              <a:gd name="connsiteX2" fmla="*/ 1255923 w 2694422"/>
              <a:gd name="connsiteY2" fmla="*/ 750382 h 3163076"/>
              <a:gd name="connsiteX3" fmla="*/ 1712358 w 2694422"/>
              <a:gd name="connsiteY3" fmla="*/ 23925 h 3163076"/>
              <a:gd name="connsiteX4" fmla="*/ 2450472 w 2694422"/>
              <a:gd name="connsiteY4" fmla="*/ 281839 h 3163076"/>
              <a:gd name="connsiteX5" fmla="*/ 2694422 w 2694422"/>
              <a:gd name="connsiteY5" fmla="*/ 1319313 h 3163076"/>
              <a:gd name="connsiteX0" fmla="*/ 0 w 2694422"/>
              <a:gd name="connsiteY0" fmla="*/ 3164860 h 3164860"/>
              <a:gd name="connsiteX1" fmla="*/ 319489 w 2694422"/>
              <a:gd name="connsiteY1" fmla="*/ 2746219 h 3164860"/>
              <a:gd name="connsiteX2" fmla="*/ 1205565 w 2694422"/>
              <a:gd name="connsiteY2" fmla="*/ 779381 h 3164860"/>
              <a:gd name="connsiteX3" fmla="*/ 1712358 w 2694422"/>
              <a:gd name="connsiteY3" fmla="*/ 25709 h 3164860"/>
              <a:gd name="connsiteX4" fmla="*/ 2450472 w 2694422"/>
              <a:gd name="connsiteY4" fmla="*/ 283623 h 3164860"/>
              <a:gd name="connsiteX5" fmla="*/ 2694422 w 2694422"/>
              <a:gd name="connsiteY5" fmla="*/ 1321097 h 3164860"/>
              <a:gd name="connsiteX0" fmla="*/ 0 w 2694422"/>
              <a:gd name="connsiteY0" fmla="*/ 3164860 h 3164860"/>
              <a:gd name="connsiteX1" fmla="*/ 319489 w 2694422"/>
              <a:gd name="connsiteY1" fmla="*/ 2746219 h 3164860"/>
              <a:gd name="connsiteX2" fmla="*/ 1167797 w 2694422"/>
              <a:gd name="connsiteY2" fmla="*/ 779381 h 3164860"/>
              <a:gd name="connsiteX3" fmla="*/ 1712358 w 2694422"/>
              <a:gd name="connsiteY3" fmla="*/ 25709 h 3164860"/>
              <a:gd name="connsiteX4" fmla="*/ 2450472 w 2694422"/>
              <a:gd name="connsiteY4" fmla="*/ 283623 h 3164860"/>
              <a:gd name="connsiteX5" fmla="*/ 2694422 w 2694422"/>
              <a:gd name="connsiteY5" fmla="*/ 1321097 h 3164860"/>
              <a:gd name="connsiteX0" fmla="*/ 0 w 2694422"/>
              <a:gd name="connsiteY0" fmla="*/ 3152652 h 3152652"/>
              <a:gd name="connsiteX1" fmla="*/ 319489 w 2694422"/>
              <a:gd name="connsiteY1" fmla="*/ 2734011 h 3152652"/>
              <a:gd name="connsiteX2" fmla="*/ 1167797 w 2694422"/>
              <a:gd name="connsiteY2" fmla="*/ 767173 h 3152652"/>
              <a:gd name="connsiteX3" fmla="*/ 1737538 w 2694422"/>
              <a:gd name="connsiteY3" fmla="*/ 27107 h 3152652"/>
              <a:gd name="connsiteX4" fmla="*/ 2450472 w 2694422"/>
              <a:gd name="connsiteY4" fmla="*/ 271415 h 3152652"/>
              <a:gd name="connsiteX5" fmla="*/ 2694422 w 2694422"/>
              <a:gd name="connsiteY5" fmla="*/ 1308889 h 3152652"/>
              <a:gd name="connsiteX0" fmla="*/ 0 w 2694422"/>
              <a:gd name="connsiteY0" fmla="*/ 3150125 h 3150125"/>
              <a:gd name="connsiteX1" fmla="*/ 319489 w 2694422"/>
              <a:gd name="connsiteY1" fmla="*/ 2731484 h 3150125"/>
              <a:gd name="connsiteX2" fmla="*/ 1167797 w 2694422"/>
              <a:gd name="connsiteY2" fmla="*/ 764646 h 3150125"/>
              <a:gd name="connsiteX3" fmla="*/ 1737538 w 2694422"/>
              <a:gd name="connsiteY3" fmla="*/ 24580 h 3150125"/>
              <a:gd name="connsiteX4" fmla="*/ 2400113 w 2694422"/>
              <a:gd name="connsiteY4" fmla="*/ 282496 h 3150125"/>
              <a:gd name="connsiteX5" fmla="*/ 2694422 w 2694422"/>
              <a:gd name="connsiteY5" fmla="*/ 1306362 h 3150125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42618 w 2694422"/>
              <a:gd name="connsiteY2" fmla="*/ 750152 h 3149239"/>
              <a:gd name="connsiteX3" fmla="*/ 1737538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42618 w 2694422"/>
              <a:gd name="connsiteY2" fmla="*/ 750152 h 3149239"/>
              <a:gd name="connsiteX3" fmla="*/ 1737538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42618 w 2694422"/>
              <a:gd name="connsiteY2" fmla="*/ 750152 h 3149239"/>
              <a:gd name="connsiteX3" fmla="*/ 1699769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88433 h 3188433"/>
              <a:gd name="connsiteX1" fmla="*/ 319489 w 2694422"/>
              <a:gd name="connsiteY1" fmla="*/ 2769792 h 3188433"/>
              <a:gd name="connsiteX2" fmla="*/ 1142618 w 2694422"/>
              <a:gd name="connsiteY2" fmla="*/ 789346 h 3188433"/>
              <a:gd name="connsiteX3" fmla="*/ 1699769 w 2694422"/>
              <a:gd name="connsiteY3" fmla="*/ 62888 h 3188433"/>
              <a:gd name="connsiteX4" fmla="*/ 2400113 w 2694422"/>
              <a:gd name="connsiteY4" fmla="*/ 320804 h 3188433"/>
              <a:gd name="connsiteX5" fmla="*/ 2694422 w 2694422"/>
              <a:gd name="connsiteY5" fmla="*/ 1344670 h 3188433"/>
              <a:gd name="connsiteX0" fmla="*/ 0 w 2694422"/>
              <a:gd name="connsiteY0" fmla="*/ 3160088 h 3160088"/>
              <a:gd name="connsiteX1" fmla="*/ 319489 w 2694422"/>
              <a:gd name="connsiteY1" fmla="*/ 2741447 h 3160088"/>
              <a:gd name="connsiteX2" fmla="*/ 1142618 w 2694422"/>
              <a:gd name="connsiteY2" fmla="*/ 761001 h 3160088"/>
              <a:gd name="connsiteX3" fmla="*/ 1699769 w 2694422"/>
              <a:gd name="connsiteY3" fmla="*/ 34543 h 3160088"/>
              <a:gd name="connsiteX4" fmla="*/ 2400113 w 2694422"/>
              <a:gd name="connsiteY4" fmla="*/ 292459 h 3160088"/>
              <a:gd name="connsiteX5" fmla="*/ 2694422 w 2694422"/>
              <a:gd name="connsiteY5" fmla="*/ 1316325 h 3160088"/>
              <a:gd name="connsiteX0" fmla="*/ 0 w 2694422"/>
              <a:gd name="connsiteY0" fmla="*/ 3171274 h 3171274"/>
              <a:gd name="connsiteX1" fmla="*/ 319489 w 2694422"/>
              <a:gd name="connsiteY1" fmla="*/ 2752633 h 3171274"/>
              <a:gd name="connsiteX2" fmla="*/ 1142618 w 2694422"/>
              <a:gd name="connsiteY2" fmla="*/ 772187 h 3171274"/>
              <a:gd name="connsiteX3" fmla="*/ 1699769 w 2694422"/>
              <a:gd name="connsiteY3" fmla="*/ 45729 h 3171274"/>
              <a:gd name="connsiteX4" fmla="*/ 2400113 w 2694422"/>
              <a:gd name="connsiteY4" fmla="*/ 303645 h 3171274"/>
              <a:gd name="connsiteX5" fmla="*/ 2694422 w 2694422"/>
              <a:gd name="connsiteY5" fmla="*/ 1327511 h 3171274"/>
              <a:gd name="connsiteX0" fmla="*/ 0 w 2694422"/>
              <a:gd name="connsiteY0" fmla="*/ 3149239 h 3149239"/>
              <a:gd name="connsiteX1" fmla="*/ 319489 w 2694422"/>
              <a:gd name="connsiteY1" fmla="*/ 2730598 h 3149239"/>
              <a:gd name="connsiteX2" fmla="*/ 1117439 w 2694422"/>
              <a:gd name="connsiteY2" fmla="*/ 750153 h 3149239"/>
              <a:gd name="connsiteX3" fmla="*/ 1699769 w 2694422"/>
              <a:gd name="connsiteY3" fmla="*/ 23694 h 3149239"/>
              <a:gd name="connsiteX4" fmla="*/ 2400113 w 2694422"/>
              <a:gd name="connsiteY4" fmla="*/ 281610 h 3149239"/>
              <a:gd name="connsiteX5" fmla="*/ 2694422 w 2694422"/>
              <a:gd name="connsiteY5" fmla="*/ 1305476 h 3149239"/>
              <a:gd name="connsiteX0" fmla="*/ 0 w 2694422"/>
              <a:gd name="connsiteY0" fmla="*/ 3143004 h 3143004"/>
              <a:gd name="connsiteX1" fmla="*/ 319489 w 2694422"/>
              <a:gd name="connsiteY1" fmla="*/ 2724363 h 3143004"/>
              <a:gd name="connsiteX2" fmla="*/ 1117439 w 2694422"/>
              <a:gd name="connsiteY2" fmla="*/ 743918 h 3143004"/>
              <a:gd name="connsiteX3" fmla="*/ 1699769 w 2694422"/>
              <a:gd name="connsiteY3" fmla="*/ 17459 h 3143004"/>
              <a:gd name="connsiteX4" fmla="*/ 2387525 w 2694422"/>
              <a:gd name="connsiteY4" fmla="*/ 316199 h 3143004"/>
              <a:gd name="connsiteX5" fmla="*/ 2694422 w 2694422"/>
              <a:gd name="connsiteY5" fmla="*/ 1299241 h 3143004"/>
              <a:gd name="connsiteX0" fmla="*/ 0 w 2694422"/>
              <a:gd name="connsiteY0" fmla="*/ 3145088 h 3145088"/>
              <a:gd name="connsiteX1" fmla="*/ 319489 w 2694422"/>
              <a:gd name="connsiteY1" fmla="*/ 2726447 h 3145088"/>
              <a:gd name="connsiteX2" fmla="*/ 1117439 w 2694422"/>
              <a:gd name="connsiteY2" fmla="*/ 746002 h 3145088"/>
              <a:gd name="connsiteX3" fmla="*/ 1699769 w 2694422"/>
              <a:gd name="connsiteY3" fmla="*/ 19543 h 3145088"/>
              <a:gd name="connsiteX4" fmla="*/ 2387525 w 2694422"/>
              <a:gd name="connsiteY4" fmla="*/ 318283 h 3145088"/>
              <a:gd name="connsiteX5" fmla="*/ 2694422 w 2694422"/>
              <a:gd name="connsiteY5" fmla="*/ 1301325 h 3145088"/>
              <a:gd name="connsiteX0" fmla="*/ 0 w 2694422"/>
              <a:gd name="connsiteY0" fmla="*/ 3139701 h 3139701"/>
              <a:gd name="connsiteX1" fmla="*/ 319489 w 2694422"/>
              <a:gd name="connsiteY1" fmla="*/ 2721060 h 3139701"/>
              <a:gd name="connsiteX2" fmla="*/ 1117439 w 2694422"/>
              <a:gd name="connsiteY2" fmla="*/ 740615 h 3139701"/>
              <a:gd name="connsiteX3" fmla="*/ 1699769 w 2694422"/>
              <a:gd name="connsiteY3" fmla="*/ 14156 h 3139701"/>
              <a:gd name="connsiteX4" fmla="*/ 2387525 w 2694422"/>
              <a:gd name="connsiteY4" fmla="*/ 353718 h 3139701"/>
              <a:gd name="connsiteX5" fmla="*/ 2694422 w 2694422"/>
              <a:gd name="connsiteY5" fmla="*/ 1295938 h 313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422" h="3139701">
                <a:moveTo>
                  <a:pt x="0" y="3139701"/>
                </a:moveTo>
                <a:cubicBezTo>
                  <a:pt x="55084" y="3131438"/>
                  <a:pt x="133249" y="3120908"/>
                  <a:pt x="319489" y="2721060"/>
                </a:cubicBezTo>
                <a:cubicBezTo>
                  <a:pt x="505729" y="2321212"/>
                  <a:pt x="887392" y="1191766"/>
                  <a:pt x="1117439" y="740615"/>
                </a:cubicBezTo>
                <a:cubicBezTo>
                  <a:pt x="1347486" y="289464"/>
                  <a:pt x="1488088" y="78639"/>
                  <a:pt x="1699769" y="14156"/>
                </a:cubicBezTo>
                <a:cubicBezTo>
                  <a:pt x="1911450" y="-50327"/>
                  <a:pt x="2234338" y="112873"/>
                  <a:pt x="2387525" y="353718"/>
                </a:cubicBezTo>
                <a:cubicBezTo>
                  <a:pt x="2540712" y="594563"/>
                  <a:pt x="2650355" y="1198622"/>
                  <a:pt x="2694422" y="1295938"/>
                </a:cubicBezTo>
              </a:path>
            </a:pathLst>
          </a:custGeom>
          <a:noFill/>
          <a:ln w="38100" cap="flat" cmpd="sng" algn="ctr">
            <a:solidFill>
              <a:srgbClr val="EE00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7" name="Ellipse 76"/>
          <p:cNvSpPr/>
          <p:nvPr/>
        </p:nvSpPr>
        <p:spPr bwMode="auto">
          <a:xfrm>
            <a:off x="3455227" y="1164222"/>
            <a:ext cx="2379643" cy="2383455"/>
          </a:xfrm>
          <a:prstGeom prst="ellipse">
            <a:avLst/>
          </a:prstGeom>
          <a:noFill/>
          <a:ln w="3810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8" name="Ellipse 77"/>
          <p:cNvSpPr/>
          <p:nvPr/>
        </p:nvSpPr>
        <p:spPr bwMode="auto">
          <a:xfrm>
            <a:off x="5925180" y="1164222"/>
            <a:ext cx="2379643" cy="2383455"/>
          </a:xfrm>
          <a:prstGeom prst="ellipse">
            <a:avLst/>
          </a:prstGeom>
          <a:noFill/>
          <a:ln w="3810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9" name="Ellipse 78"/>
          <p:cNvSpPr/>
          <p:nvPr/>
        </p:nvSpPr>
        <p:spPr bwMode="auto">
          <a:xfrm>
            <a:off x="6048777" y="2944501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60" y="2972850"/>
            <a:ext cx="216000" cy="216000"/>
          </a:xfrm>
          <a:prstGeom prst="rect">
            <a:avLst/>
          </a:prstGeom>
        </p:spPr>
      </p:pic>
      <p:sp>
        <p:nvSpPr>
          <p:cNvPr id="81" name="Ellipse 80"/>
          <p:cNvSpPr/>
          <p:nvPr/>
        </p:nvSpPr>
        <p:spPr bwMode="auto">
          <a:xfrm>
            <a:off x="6990434" y="1014813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2" name="Ellipse 81"/>
          <p:cNvSpPr/>
          <p:nvPr/>
        </p:nvSpPr>
        <p:spPr bwMode="auto">
          <a:xfrm>
            <a:off x="5953710" y="1566629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34" y="1045196"/>
            <a:ext cx="216000" cy="216000"/>
          </a:xfrm>
          <a:prstGeom prst="rect">
            <a:avLst/>
          </a:prstGeom>
        </p:spPr>
      </p:pic>
      <p:sp>
        <p:nvSpPr>
          <p:cNvPr id="84" name="Ellipse 83"/>
          <p:cNvSpPr/>
          <p:nvPr/>
        </p:nvSpPr>
        <p:spPr bwMode="auto">
          <a:xfrm>
            <a:off x="7885492" y="2985404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85" name="Imag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30" y="1601379"/>
            <a:ext cx="216000" cy="216000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05" y="3027301"/>
            <a:ext cx="216000" cy="216000"/>
          </a:xfrm>
          <a:prstGeom prst="rect">
            <a:avLst/>
          </a:prstGeom>
        </p:spPr>
      </p:pic>
      <p:sp>
        <p:nvSpPr>
          <p:cNvPr id="87" name="Ellipse 86"/>
          <p:cNvSpPr/>
          <p:nvPr/>
        </p:nvSpPr>
        <p:spPr bwMode="auto">
          <a:xfrm>
            <a:off x="2610639" y="993453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8" name="Ellipse 87"/>
          <p:cNvSpPr/>
          <p:nvPr/>
        </p:nvSpPr>
        <p:spPr bwMode="auto">
          <a:xfrm>
            <a:off x="1824978" y="1851712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 bwMode="auto">
          <a:xfrm>
            <a:off x="4587257" y="1039910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24" y="1034080"/>
            <a:ext cx="216000" cy="216000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91" y="1066773"/>
            <a:ext cx="216000" cy="216000"/>
          </a:xfrm>
          <a:prstGeom prst="rect">
            <a:avLst/>
          </a:prstGeom>
        </p:spPr>
      </p:pic>
      <p:sp>
        <p:nvSpPr>
          <p:cNvPr id="92" name="Ellipse 91"/>
          <p:cNvSpPr/>
          <p:nvPr/>
        </p:nvSpPr>
        <p:spPr bwMode="auto">
          <a:xfrm>
            <a:off x="3324428" y="2140544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2879">
            <a:off x="1859847" y="1887598"/>
            <a:ext cx="216000" cy="216000"/>
          </a:xfrm>
          <a:prstGeom prst="rect">
            <a:avLst/>
          </a:prstGeom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81" y="2183880"/>
            <a:ext cx="216000" cy="216000"/>
          </a:xfrm>
          <a:prstGeom prst="rect">
            <a:avLst/>
          </a:prstGeom>
        </p:spPr>
      </p:pic>
      <p:sp>
        <p:nvSpPr>
          <p:cNvPr id="95" name="Ellipse 94"/>
          <p:cNvSpPr/>
          <p:nvPr/>
        </p:nvSpPr>
        <p:spPr bwMode="auto">
          <a:xfrm>
            <a:off x="966652" y="3436460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96" name="Ellipse 95"/>
          <p:cNvSpPr/>
          <p:nvPr/>
        </p:nvSpPr>
        <p:spPr bwMode="auto">
          <a:xfrm>
            <a:off x="7885492" y="1522491"/>
            <a:ext cx="298800" cy="2988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0" y="3474348"/>
            <a:ext cx="216000" cy="216000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92" y="1531337"/>
            <a:ext cx="216000" cy="216000"/>
          </a:xfrm>
          <a:prstGeom prst="rect">
            <a:avLst/>
          </a:prstGeom>
        </p:spPr>
      </p:pic>
      <p:pic>
        <p:nvPicPr>
          <p:cNvPr id="99" name="Picture 2" descr="Résultat de recherche d'images pour &quot;icon flat brain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53" y="2697852"/>
            <a:ext cx="298800" cy="2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ZoneTexte 99"/>
          <p:cNvSpPr txBox="1"/>
          <p:nvPr/>
        </p:nvSpPr>
        <p:spPr>
          <a:xfrm>
            <a:off x="1700747" y="2764166"/>
            <a:ext cx="7598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Empathie</a:t>
            </a:r>
          </a:p>
        </p:txBody>
      </p:sp>
      <p:sp>
        <p:nvSpPr>
          <p:cNvPr id="101" name="ZoneTexte 100"/>
          <p:cNvSpPr txBox="1"/>
          <p:nvPr/>
        </p:nvSpPr>
        <p:spPr>
          <a:xfrm>
            <a:off x="2073631" y="1906295"/>
            <a:ext cx="7598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Définir</a:t>
            </a:r>
          </a:p>
        </p:txBody>
      </p:sp>
      <p:sp>
        <p:nvSpPr>
          <p:cNvPr id="102" name="ZoneTexte 101"/>
          <p:cNvSpPr txBox="1"/>
          <p:nvPr/>
        </p:nvSpPr>
        <p:spPr>
          <a:xfrm>
            <a:off x="2560025" y="770673"/>
            <a:ext cx="411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Idée</a:t>
            </a:r>
          </a:p>
        </p:txBody>
      </p:sp>
      <p:sp>
        <p:nvSpPr>
          <p:cNvPr id="103" name="ZoneTexte 102"/>
          <p:cNvSpPr txBox="1"/>
          <p:nvPr/>
        </p:nvSpPr>
        <p:spPr>
          <a:xfrm>
            <a:off x="4353755" y="1366298"/>
            <a:ext cx="817184" cy="23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Apprendre</a:t>
            </a:r>
          </a:p>
        </p:txBody>
      </p:sp>
      <p:sp>
        <p:nvSpPr>
          <p:cNvPr id="104" name="ZoneTexte 103"/>
          <p:cNvSpPr txBox="1"/>
          <p:nvPr/>
        </p:nvSpPr>
        <p:spPr>
          <a:xfrm>
            <a:off x="3572325" y="1984792"/>
            <a:ext cx="986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Expérimenter</a:t>
            </a:r>
          </a:p>
        </p:txBody>
      </p:sp>
      <p:sp>
        <p:nvSpPr>
          <p:cNvPr id="105" name="ZoneTexte 104"/>
          <p:cNvSpPr txBox="1"/>
          <p:nvPr/>
        </p:nvSpPr>
        <p:spPr>
          <a:xfrm>
            <a:off x="3566733" y="2291231"/>
            <a:ext cx="2161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Abandonner / Persévérer ?</a:t>
            </a:r>
          </a:p>
        </p:txBody>
      </p:sp>
      <p:sp>
        <p:nvSpPr>
          <p:cNvPr id="106" name="ZoneTexte 105"/>
          <p:cNvSpPr txBox="1"/>
          <p:nvPr/>
        </p:nvSpPr>
        <p:spPr>
          <a:xfrm rot="2869752">
            <a:off x="3637661" y="3017925"/>
            <a:ext cx="628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Mesurer</a:t>
            </a:r>
          </a:p>
        </p:txBody>
      </p:sp>
      <p:sp>
        <p:nvSpPr>
          <p:cNvPr id="107" name="ZoneTexte 106"/>
          <p:cNvSpPr txBox="1"/>
          <p:nvPr/>
        </p:nvSpPr>
        <p:spPr>
          <a:xfrm rot="18046369">
            <a:off x="5115266" y="2692679"/>
            <a:ext cx="9043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2D5CB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Construire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6239012" y="1522058"/>
            <a:ext cx="81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Backlog</a:t>
            </a: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 produit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6540276" y="762726"/>
            <a:ext cx="1199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Sprint planning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8180784" y="1488849"/>
            <a:ext cx="87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Exécution Sprint</a:t>
            </a:r>
          </a:p>
        </p:txBody>
      </p:sp>
      <p:sp>
        <p:nvSpPr>
          <p:cNvPr id="111" name="ZoneTexte 110"/>
          <p:cNvSpPr txBox="1"/>
          <p:nvPr/>
        </p:nvSpPr>
        <p:spPr>
          <a:xfrm>
            <a:off x="7316835" y="2777489"/>
            <a:ext cx="875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Incrémenter</a:t>
            </a:r>
          </a:p>
        </p:txBody>
      </p:sp>
      <p:sp>
        <p:nvSpPr>
          <p:cNvPr id="112" name="ZoneTexte 111"/>
          <p:cNvSpPr txBox="1"/>
          <p:nvPr/>
        </p:nvSpPr>
        <p:spPr>
          <a:xfrm>
            <a:off x="6072713" y="2764166"/>
            <a:ext cx="9493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Revue Sprint</a:t>
            </a:r>
          </a:p>
        </p:txBody>
      </p:sp>
      <p:sp>
        <p:nvSpPr>
          <p:cNvPr id="113" name="Arc 112"/>
          <p:cNvSpPr/>
          <p:nvPr/>
        </p:nvSpPr>
        <p:spPr bwMode="auto">
          <a:xfrm rot="5400000">
            <a:off x="3472452" y="1180909"/>
            <a:ext cx="2340000" cy="2340000"/>
          </a:xfrm>
          <a:prstGeom prst="arc">
            <a:avLst/>
          </a:prstGeom>
          <a:noFill/>
          <a:ln w="28575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4" name="Triangle isocèle 113"/>
          <p:cNvSpPr/>
          <p:nvPr/>
        </p:nvSpPr>
        <p:spPr bwMode="auto">
          <a:xfrm rot="10800000">
            <a:off x="5774687" y="2289575"/>
            <a:ext cx="216000" cy="180000"/>
          </a:xfrm>
          <a:prstGeom prst="triangle">
            <a:avLst/>
          </a:prstGeom>
          <a:solidFill>
            <a:srgbClr val="DBDBDB"/>
          </a:solidFill>
          <a:ln w="571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5" name="Triangle isocèle 114"/>
          <p:cNvSpPr/>
          <p:nvPr/>
        </p:nvSpPr>
        <p:spPr bwMode="auto">
          <a:xfrm rot="16200000">
            <a:off x="4501695" y="3460218"/>
            <a:ext cx="216000" cy="180000"/>
          </a:xfrm>
          <a:prstGeom prst="triangle">
            <a:avLst/>
          </a:prstGeom>
          <a:solidFill>
            <a:srgbClr val="DBDBDB"/>
          </a:solidFill>
          <a:ln w="57150" cap="flat" cmpd="sng" algn="ctr">
            <a:solidFill>
              <a:srgbClr val="2D5CB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6" name="Ellipse 115"/>
          <p:cNvSpPr/>
          <p:nvPr/>
        </p:nvSpPr>
        <p:spPr bwMode="auto">
          <a:xfrm>
            <a:off x="4768309" y="3066989"/>
            <a:ext cx="396000" cy="396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7" name="Ellipse 116"/>
          <p:cNvSpPr/>
          <p:nvPr/>
        </p:nvSpPr>
        <p:spPr bwMode="auto">
          <a:xfrm>
            <a:off x="4925236" y="3280108"/>
            <a:ext cx="171983" cy="17198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8" name="Ellipse 117"/>
          <p:cNvSpPr/>
          <p:nvPr/>
        </p:nvSpPr>
        <p:spPr bwMode="auto">
          <a:xfrm>
            <a:off x="5205979" y="3129023"/>
            <a:ext cx="171983" cy="17198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35A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</a:bodyPr>
          <a:lstStyle/>
          <a:p>
            <a:pPr marL="266700" marR="0" lvl="0" indent="-266700" algn="l" defTabSz="720725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E00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9" name="ZoneTexte 118"/>
          <p:cNvSpPr txBox="1"/>
          <p:nvPr/>
        </p:nvSpPr>
        <p:spPr>
          <a:xfrm rot="19343051">
            <a:off x="4544192" y="2929616"/>
            <a:ext cx="4943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rgbClr val="35AB19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Itérer</a:t>
            </a:r>
          </a:p>
        </p:txBody>
      </p:sp>
      <p:sp>
        <p:nvSpPr>
          <p:cNvPr id="121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478894" y="-3394322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2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432253" y="20828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MODELE DE MISE EN OEUVRE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B0FBE173-4BD8-43F4-8C0D-9631271339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809" y="1435760"/>
            <a:ext cx="5688391" cy="908112"/>
          </a:xfrm>
          <a:prstGeom prst="rect">
            <a:avLst/>
          </a:prstGeom>
        </p:spPr>
      </p:pic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2510402" y="-1904749"/>
            <a:ext cx="705971" cy="5235772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282793" y="511680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1"/>
                </a:solidFill>
              </a:rPr>
              <a:t>LES “BARBARES” DU NUMERIQUE</a:t>
            </a:r>
            <a:br>
              <a:rPr lang="es-ES_tradnl" sz="1200" dirty="0">
                <a:solidFill>
                  <a:schemeClr val="bg1"/>
                </a:solidFill>
              </a:rPr>
            </a:br>
            <a:endParaRPr lang="es-ES_tradnl" sz="1200" dirty="0">
              <a:solidFill>
                <a:schemeClr val="bg1"/>
              </a:solidFill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03768E05-1D24-4583-AC4A-82ADAEAB17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044" y="2965818"/>
            <a:ext cx="1574493" cy="568622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5C296D0-A5D4-406C-AAF5-BAE408F933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3247" y="2343872"/>
            <a:ext cx="1468020" cy="663644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E2A9CC18-F9C2-439F-ABBE-FD6BA809D7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000"/>
          <a:stretch/>
        </p:blipFill>
        <p:spPr>
          <a:xfrm>
            <a:off x="2802594" y="3543050"/>
            <a:ext cx="2517740" cy="1023218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F2AB326B-4E9A-4A53-BBB5-5B1492FA99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742"/>
          <a:stretch/>
        </p:blipFill>
        <p:spPr>
          <a:xfrm>
            <a:off x="2973070" y="2924867"/>
            <a:ext cx="1866950" cy="60016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DDA66388-B5F9-4B44-B3E9-370FE8003A4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021" y="2773867"/>
            <a:ext cx="1351007" cy="1023218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3A4D5C8B-45C4-45A3-9DA7-3A0B7C91C61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2063" y="2176060"/>
            <a:ext cx="1351007" cy="1023218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1E9FD15E-45D4-4DB7-BBEB-EEAE626FFB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8826" y="2397196"/>
            <a:ext cx="1652789" cy="568622"/>
          </a:xfrm>
          <a:prstGeom prst="rect">
            <a:avLst/>
          </a:prstGeom>
        </p:spPr>
      </p:pic>
      <p:pic>
        <p:nvPicPr>
          <p:cNvPr id="13" name="Image 4">
            <a:extLst>
              <a:ext uri="{FF2B5EF4-FFF2-40B4-BE49-F238E27FC236}">
                <a16:creationId xmlns:a16="http://schemas.microsoft.com/office/drawing/2014/main" id="{94C06D86-422F-4ECC-9384-3328D47FDA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60213" y="683913"/>
            <a:ext cx="6823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4000" b="1" dirty="0">
                <a:solidFill>
                  <a:prstClr val="white"/>
                </a:solidFill>
                <a:latin typeface="Roboto"/>
              </a:rPr>
              <a:t>QUEST-CE QUE LE DESIGN THINKING?</a:t>
            </a:r>
          </a:p>
        </p:txBody>
      </p:sp>
      <p:pic>
        <p:nvPicPr>
          <p:cNvPr id="3" name="Picture 2" descr="Image associé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37" y="159328"/>
            <a:ext cx="5947169" cy="47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>
            <a:off x="207818" y="159328"/>
            <a:ext cx="952393" cy="4782858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ES_tradnl" dirty="0"/>
              <a:t>DESIGN THINKING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16" y="0"/>
            <a:ext cx="6567714" cy="5143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57415" y="2077563"/>
            <a:ext cx="742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800" b="1" dirty="0">
                <a:solidFill>
                  <a:prstClr val="white"/>
                </a:solidFill>
                <a:latin typeface="Roboto"/>
              </a:rPr>
              <a:t>« Si je n’avais écouté que mes clients, j’aurais inventé un cheval plus rapide. »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/>
          <p:cNvCxnSpPr/>
          <p:nvPr/>
        </p:nvCxnSpPr>
        <p:spPr>
          <a:xfrm flipH="1">
            <a:off x="2234916" y="4023887"/>
            <a:ext cx="1800000" cy="0"/>
          </a:xfrm>
          <a:prstGeom prst="line">
            <a:avLst/>
          </a:prstGeom>
          <a:ln>
            <a:solidFill>
              <a:srgbClr val="EE3B4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val 26"/>
          <p:cNvSpPr/>
          <p:nvPr/>
        </p:nvSpPr>
        <p:spPr>
          <a:xfrm>
            <a:off x="3166032" y="1155707"/>
            <a:ext cx="2450058" cy="2450058"/>
          </a:xfrm>
          <a:prstGeom prst="ellipse">
            <a:avLst/>
          </a:prstGeom>
          <a:noFill/>
          <a:ln w="12700" cap="flat" cmpd="sng" algn="ctr">
            <a:solidFill>
              <a:srgbClr val="EE3B42"/>
            </a:solidFill>
            <a:prstDash val="dash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5" name="Oval 21"/>
          <p:cNvSpPr/>
          <p:nvPr/>
        </p:nvSpPr>
        <p:spPr>
          <a:xfrm>
            <a:off x="4031061" y="816512"/>
            <a:ext cx="720000" cy="720000"/>
          </a:xfrm>
          <a:prstGeom prst="ellipse">
            <a:avLst/>
          </a:prstGeom>
          <a:solidFill>
            <a:srgbClr val="EE3B42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rPr>
              <a:t>Ideas</a:t>
            </a:r>
            <a:endParaRPr kumimoji="0" lang="fr-FR" sz="12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6" name="Oval 22"/>
          <p:cNvSpPr/>
          <p:nvPr/>
        </p:nvSpPr>
        <p:spPr>
          <a:xfrm>
            <a:off x="5076089" y="2661640"/>
            <a:ext cx="720000" cy="720000"/>
          </a:xfrm>
          <a:prstGeom prst="ellipse">
            <a:avLst/>
          </a:prstGeom>
          <a:solidFill>
            <a:srgbClr val="EE3B42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rPr>
              <a:t>Product</a:t>
            </a:r>
          </a:p>
        </p:txBody>
      </p:sp>
      <p:sp>
        <p:nvSpPr>
          <p:cNvPr id="7" name="Oval 23"/>
          <p:cNvSpPr/>
          <p:nvPr/>
        </p:nvSpPr>
        <p:spPr>
          <a:xfrm>
            <a:off x="2986033" y="2661640"/>
            <a:ext cx="720000" cy="720000"/>
          </a:xfrm>
          <a:prstGeom prst="ellipse">
            <a:avLst/>
          </a:prstGeom>
          <a:solidFill>
            <a:srgbClr val="EE3B42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rPr>
              <a:t>Data</a:t>
            </a:r>
          </a:p>
        </p:txBody>
      </p:sp>
      <p:sp>
        <p:nvSpPr>
          <p:cNvPr id="8" name="Isosceles Triangle 27"/>
          <p:cNvSpPr/>
          <p:nvPr/>
        </p:nvSpPr>
        <p:spPr>
          <a:xfrm rot="3956411">
            <a:off x="3889648" y="1153951"/>
            <a:ext cx="171873" cy="156373"/>
          </a:xfrm>
          <a:prstGeom prst="triangle">
            <a:avLst/>
          </a:prstGeom>
          <a:solidFill>
            <a:srgbClr val="EE3B42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9" name="Isosceles Triangle 28"/>
          <p:cNvSpPr/>
          <p:nvPr/>
        </p:nvSpPr>
        <p:spPr>
          <a:xfrm rot="11492175">
            <a:off x="5493569" y="2543478"/>
            <a:ext cx="171873" cy="156373"/>
          </a:xfrm>
          <a:prstGeom prst="triangle">
            <a:avLst/>
          </a:prstGeom>
          <a:solidFill>
            <a:srgbClr val="EE3B42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0" name="Isosceles Triangle 29"/>
          <p:cNvSpPr/>
          <p:nvPr/>
        </p:nvSpPr>
        <p:spPr>
          <a:xfrm rot="18628196">
            <a:off x="3538053" y="3257852"/>
            <a:ext cx="171873" cy="156373"/>
          </a:xfrm>
          <a:prstGeom prst="triangle">
            <a:avLst/>
          </a:prstGeom>
          <a:solidFill>
            <a:srgbClr val="EE3B42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1" name="Oval 30"/>
          <p:cNvSpPr/>
          <p:nvPr/>
        </p:nvSpPr>
        <p:spPr>
          <a:xfrm>
            <a:off x="5595834" y="1410823"/>
            <a:ext cx="720000" cy="720000"/>
          </a:xfrm>
          <a:prstGeom prst="ellipse">
            <a:avLst/>
          </a:prstGeom>
          <a:noFill/>
          <a:ln w="28575" cap="flat" cmpd="sng" algn="ctr">
            <a:solidFill>
              <a:srgbClr val="EE3B42"/>
            </a:solidFill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0" dirty="0" err="1">
                <a:solidFill>
                  <a:srgbClr val="EE3B42"/>
                </a:solidFill>
                <a:latin typeface="Raleway Black"/>
              </a:rPr>
              <a:t>Build</a:t>
            </a:r>
            <a:endParaRPr lang="fr-FR" sz="1200" b="1" kern="0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12" name="Oval 31"/>
          <p:cNvSpPr/>
          <p:nvPr/>
        </p:nvSpPr>
        <p:spPr>
          <a:xfrm>
            <a:off x="2496775" y="1410823"/>
            <a:ext cx="720000" cy="720000"/>
          </a:xfrm>
          <a:prstGeom prst="ellipse">
            <a:avLst/>
          </a:prstGeom>
          <a:noFill/>
          <a:ln w="28575" cap="flat" cmpd="sng" algn="ctr">
            <a:solidFill>
              <a:srgbClr val="EE3B42"/>
            </a:solidFill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u="none" strike="noStrike" kern="0" cap="none" spc="0" normalizeH="0" baseline="0" noProof="0" dirty="0" err="1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  <a:latin typeface="Raleway Black"/>
              </a:rPr>
              <a:t>Learn</a:t>
            </a:r>
            <a:endParaRPr kumimoji="0" lang="fr-FR" sz="1200" b="1" u="none" strike="noStrike" kern="0" cap="none" spc="0" normalizeH="0" baseline="0" noProof="0" dirty="0">
              <a:ln>
                <a:noFill/>
              </a:ln>
              <a:solidFill>
                <a:srgbClr val="EE3B42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3" name="Oval 32"/>
          <p:cNvSpPr/>
          <p:nvPr/>
        </p:nvSpPr>
        <p:spPr>
          <a:xfrm>
            <a:off x="4031061" y="3663887"/>
            <a:ext cx="720000" cy="720000"/>
          </a:xfrm>
          <a:prstGeom prst="ellipse">
            <a:avLst/>
          </a:prstGeom>
          <a:noFill/>
          <a:ln w="28575" cap="flat" cmpd="sng" algn="ctr">
            <a:solidFill>
              <a:srgbClr val="EE3B42"/>
            </a:solidFill>
            <a:prstDash val="solid"/>
          </a:ln>
          <a:effectLst/>
        </p:spPr>
        <p:txBody>
          <a:bodyPr spcFirstLastPara="0" vert="horz" wrap="none" lIns="204240" tIns="234759" rIns="204241" bIns="23475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0" dirty="0" err="1">
                <a:solidFill>
                  <a:srgbClr val="EE3B42"/>
                </a:solidFill>
                <a:latin typeface="Raleway Black"/>
              </a:rPr>
              <a:t>Measure</a:t>
            </a:r>
            <a:endParaRPr lang="fr-FR" sz="1200" b="1" kern="0" dirty="0">
              <a:solidFill>
                <a:srgbClr val="EE3B42"/>
              </a:solidFill>
              <a:latin typeface="Raleway Black"/>
            </a:endParaRPr>
          </a:p>
        </p:txBody>
      </p:sp>
      <p:cxnSp>
        <p:nvCxnSpPr>
          <p:cNvPr id="14" name="Straight Connector 34"/>
          <p:cNvCxnSpPr/>
          <p:nvPr/>
        </p:nvCxnSpPr>
        <p:spPr>
          <a:xfrm flipH="1">
            <a:off x="690304" y="1770823"/>
            <a:ext cx="1800000" cy="0"/>
          </a:xfrm>
          <a:prstGeom prst="line">
            <a:avLst/>
          </a:prstGeom>
          <a:ln>
            <a:solidFill>
              <a:srgbClr val="EE3B4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35"/>
          <p:cNvCxnSpPr>
            <a:cxnSpLocks/>
            <a:endCxn id="11" idx="6"/>
          </p:cNvCxnSpPr>
          <p:nvPr/>
        </p:nvCxnSpPr>
        <p:spPr>
          <a:xfrm flipH="1">
            <a:off x="6315834" y="1770823"/>
            <a:ext cx="1883434" cy="0"/>
          </a:xfrm>
          <a:prstGeom prst="line">
            <a:avLst/>
          </a:prstGeom>
          <a:ln>
            <a:solidFill>
              <a:srgbClr val="EE3B4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39"/>
          <p:cNvSpPr txBox="1"/>
          <p:nvPr/>
        </p:nvSpPr>
        <p:spPr>
          <a:xfrm>
            <a:off x="6166355" y="1824383"/>
            <a:ext cx="2032913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  <a:latin typeface="Raleway Black"/>
              </a:rPr>
              <a:t>MVP</a:t>
            </a: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leway Black"/>
              </a:rPr>
              <a:t> </a:t>
            </a: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(Minimum Viable Product)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Développement itératif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Déploiement Incrémental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Intégration Continue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Excellence technique (Tests unitaires, </a:t>
            </a:r>
            <a:r>
              <a:rPr kumimoji="0" lang="fr-FR" sz="1000" b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Refactoring</a:t>
            </a: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, …)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690340" y="1848559"/>
            <a:ext cx="23075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Entretiens utilisateurs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Tests A/B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Cinq ‘pourquoi’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Route Cause </a:t>
            </a:r>
            <a:r>
              <a:rPr kumimoji="0" lang="fr-FR" sz="1000" b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Analysis</a:t>
            </a:r>
            <a:endParaRPr kumimoji="0" lang="fr-FR" sz="1000" b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leway Black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Customer Advisory </a:t>
            </a:r>
            <a:r>
              <a:rPr kumimoji="0" lang="fr-FR" sz="1000" b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Board</a:t>
            </a:r>
            <a:endParaRPr kumimoji="0" lang="fr-FR" sz="1000" b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690304" y="1543092"/>
            <a:ext cx="20951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ES_tradnl"/>
            </a:defPPr>
            <a:lvl1pPr defTabSz="914400">
              <a:spcBef>
                <a:spcPts val="300"/>
              </a:spcBef>
              <a:defRPr sz="1100" b="1" i="0">
                <a:solidFill>
                  <a:srgbClr val="EE3B42"/>
                </a:solidFill>
                <a:latin typeface="Raleway Black"/>
              </a:defRPr>
            </a:lvl1pPr>
          </a:lstStyle>
          <a:p>
            <a:r>
              <a:rPr lang="fr-FR" dirty="0"/>
              <a:t>Apprendre rapidement</a:t>
            </a:r>
          </a:p>
        </p:txBody>
      </p:sp>
      <p:sp>
        <p:nvSpPr>
          <p:cNvPr id="19" name="TextBox 42"/>
          <p:cNvSpPr txBox="1"/>
          <p:nvPr/>
        </p:nvSpPr>
        <p:spPr>
          <a:xfrm>
            <a:off x="6104150" y="1543092"/>
            <a:ext cx="20951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spcBef>
                <a:spcPts val="300"/>
              </a:spcBef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r" defTabSz="914400">
              <a:defRPr/>
            </a:pPr>
            <a:r>
              <a:rPr lang="fr-FR" sz="1100" b="1" i="0" dirty="0">
                <a:solidFill>
                  <a:srgbClr val="EE3B42"/>
                </a:solidFill>
                <a:latin typeface="Raleway Black"/>
              </a:rPr>
              <a:t>Construire rapidement</a:t>
            </a:r>
          </a:p>
        </p:txBody>
      </p:sp>
      <p:sp>
        <p:nvSpPr>
          <p:cNvPr id="20" name="TextBox 43"/>
          <p:cNvSpPr txBox="1"/>
          <p:nvPr/>
        </p:nvSpPr>
        <p:spPr>
          <a:xfrm>
            <a:off x="2234916" y="3794229"/>
            <a:ext cx="20951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spcBef>
                <a:spcPts val="300"/>
              </a:spcBef>
              <a:defRPr sz="10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defTabSz="914400">
              <a:defRPr/>
            </a:pPr>
            <a:r>
              <a:rPr lang="fr-FR" sz="1100" b="1" i="0" dirty="0">
                <a:solidFill>
                  <a:srgbClr val="EE3B42"/>
                </a:solidFill>
                <a:latin typeface="Raleway Black"/>
              </a:rPr>
              <a:t>Mesurer rapidement</a:t>
            </a:r>
          </a:p>
        </p:txBody>
      </p:sp>
      <p:sp>
        <p:nvSpPr>
          <p:cNvPr id="21" name="TextBox 44"/>
          <p:cNvSpPr txBox="1"/>
          <p:nvPr/>
        </p:nvSpPr>
        <p:spPr>
          <a:xfrm>
            <a:off x="2234916" y="4099883"/>
            <a:ext cx="23766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Lean </a:t>
            </a:r>
            <a:r>
              <a:rPr kumimoji="0" lang="fr-FR" sz="1000" b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Analytics</a:t>
            </a:r>
            <a:endParaRPr kumimoji="0" lang="fr-FR" sz="1000" b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leway Black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Tests d’utilisabilité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Tests A/B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Scoring</a:t>
            </a:r>
            <a:endParaRPr kumimoji="0" lang="fr-FR" sz="1000" b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leway Black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Monitoring (Real-time &amp; </a:t>
            </a:r>
            <a:r>
              <a:rPr kumimoji="0" lang="fr-FR" sz="1000" b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Predictive</a:t>
            </a:r>
            <a:r>
              <a:rPr kumimoji="0" lang="fr-FR" sz="10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leway Black"/>
              </a:rPr>
              <a:t>)</a:t>
            </a:r>
          </a:p>
        </p:txBody>
      </p:sp>
      <p:sp>
        <p:nvSpPr>
          <p:cNvPr id="22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39774" y="-3368993"/>
            <a:ext cx="582574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>
              <a:latin typeface="Raleway Black"/>
            </a:endParaRP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405996" y="254920"/>
            <a:ext cx="2430795" cy="44298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400" dirty="0">
                <a:solidFill>
                  <a:schemeClr val="bg1"/>
                </a:solidFill>
                <a:latin typeface="Raleway Black"/>
              </a:rPr>
              <a:t>LEAN STARTUP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2549465" y="1731709"/>
            <a:ext cx="4055714" cy="2253066"/>
            <a:chOff x="1957919" y="2877031"/>
            <a:chExt cx="4860233" cy="2700000"/>
          </a:xfrm>
        </p:grpSpPr>
        <p:sp>
          <p:nvSpPr>
            <p:cNvPr id="15" name="Oval 6"/>
            <p:cNvSpPr/>
            <p:nvPr/>
          </p:nvSpPr>
          <p:spPr>
            <a:xfrm>
              <a:off x="1957919" y="2877031"/>
              <a:ext cx="2700000" cy="2700000"/>
            </a:xfrm>
            <a:prstGeom prst="ellipse">
              <a:avLst/>
            </a:prstGeom>
            <a:solidFill>
              <a:srgbClr val="E00000">
                <a:lumMod val="20000"/>
                <a:lumOff val="80000"/>
                <a:alpha val="30196"/>
              </a:srgbClr>
            </a:solidFill>
            <a:ln w="31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spcFirstLastPara="0" vert="horz" wrap="none" lIns="204240" tIns="234759" rIns="204241" bIns="234758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aleway Black"/>
                </a:rPr>
                <a:t>Minimum</a:t>
              </a:r>
            </a:p>
          </p:txBody>
        </p:sp>
        <p:sp>
          <p:nvSpPr>
            <p:cNvPr id="16" name="Oval 7"/>
            <p:cNvSpPr/>
            <p:nvPr/>
          </p:nvSpPr>
          <p:spPr>
            <a:xfrm>
              <a:off x="4118152" y="2877031"/>
              <a:ext cx="2700000" cy="2700000"/>
            </a:xfrm>
            <a:prstGeom prst="ellipse">
              <a:avLst/>
            </a:prstGeom>
            <a:solidFill>
              <a:srgbClr val="E00000">
                <a:lumMod val="20000"/>
                <a:lumOff val="80000"/>
                <a:alpha val="30196"/>
              </a:srgbClr>
            </a:solidFill>
            <a:ln w="31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spcFirstLastPara="0" vert="horz" wrap="none" lIns="204240" tIns="234759" rIns="204241" bIns="234758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Raleway Black"/>
                </a:rPr>
                <a:t>Viable</a:t>
              </a:r>
            </a:p>
          </p:txBody>
        </p:sp>
      </p:grpSp>
      <p:sp>
        <p:nvSpPr>
          <p:cNvPr id="17" name="TextBox 8"/>
          <p:cNvSpPr txBox="1"/>
          <p:nvPr/>
        </p:nvSpPr>
        <p:spPr>
          <a:xfrm>
            <a:off x="441161" y="2456333"/>
            <a:ext cx="1949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Produit très basique que personne n’utiliserait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6685521" y="2488910"/>
            <a:ext cx="1722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algn="ctr">
              <a:defRPr sz="1600" i="1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defRPr>
            </a:lvl1pPr>
          </a:lstStyle>
          <a:p>
            <a:pPr algn="l"/>
            <a:r>
              <a:rPr lang="fr-FR" sz="1400" i="0" dirty="0"/>
              <a:t>Produit que vous voulez réellement construire</a:t>
            </a:r>
          </a:p>
        </p:txBody>
      </p:sp>
      <p:cxnSp>
        <p:nvCxnSpPr>
          <p:cNvPr id="19" name="Straight Arrow Connector 10"/>
          <p:cNvCxnSpPr/>
          <p:nvPr/>
        </p:nvCxnSpPr>
        <p:spPr>
          <a:xfrm flipH="1">
            <a:off x="4584495" y="1550236"/>
            <a:ext cx="0" cy="1080000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tailEnd type="triangle" w="lg" len="med"/>
          </a:ln>
          <a:effectLst/>
        </p:spPr>
      </p:cxnSp>
      <p:sp>
        <p:nvSpPr>
          <p:cNvPr id="20" name="TextBox 11"/>
          <p:cNvSpPr txBox="1"/>
          <p:nvPr/>
        </p:nvSpPr>
        <p:spPr>
          <a:xfrm>
            <a:off x="1622837" y="1072990"/>
            <a:ext cx="59054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E3B42"/>
                </a:solidFill>
                <a:latin typeface="Raleway Black"/>
              </a:rPr>
              <a:t>MVP</a:t>
            </a:r>
            <a:r>
              <a:rPr lang="fr-FR" i="1" dirty="0">
                <a:solidFill>
                  <a:srgbClr val="C00000"/>
                </a:solidFill>
                <a:latin typeface="Raleway Black"/>
              </a:rPr>
              <a:t> </a:t>
            </a:r>
            <a:r>
              <a:rPr lang="fr-FR" i="1" dirty="0">
                <a:solidFill>
                  <a:prstClr val="black"/>
                </a:solidFill>
                <a:latin typeface="Raleway Black"/>
              </a:rPr>
              <a:t>: réalisation minimale qui permet de collecter le </a:t>
            </a:r>
            <a:r>
              <a:rPr lang="fr-FR" i="1" dirty="0">
                <a:solidFill>
                  <a:srgbClr val="EE3B42"/>
                </a:solidFill>
                <a:latin typeface="Raleway Black"/>
              </a:rPr>
              <a:t>maximum</a:t>
            </a:r>
            <a:r>
              <a:rPr lang="fr-FR" i="1" dirty="0">
                <a:solidFill>
                  <a:srgbClr val="2C85A2"/>
                </a:solidFill>
                <a:latin typeface="Raleway Black"/>
              </a:rPr>
              <a:t> </a:t>
            </a:r>
            <a:r>
              <a:rPr lang="fr-FR" i="1" dirty="0">
                <a:solidFill>
                  <a:srgbClr val="EE3B42"/>
                </a:solidFill>
                <a:latin typeface="Raleway Black"/>
              </a:rPr>
              <a:t>d’enseignements</a:t>
            </a:r>
            <a:r>
              <a:rPr lang="fr-FR" i="1" dirty="0">
                <a:solidFill>
                  <a:srgbClr val="2C85A2"/>
                </a:solidFill>
                <a:latin typeface="Raleway Black"/>
              </a:rPr>
              <a:t> </a:t>
            </a:r>
            <a:r>
              <a:rPr lang="fr-FR" i="1" dirty="0">
                <a:solidFill>
                  <a:prstClr val="black"/>
                </a:solidFill>
                <a:latin typeface="Raleway Black"/>
              </a:rPr>
              <a:t>validés, avec un </a:t>
            </a:r>
            <a:r>
              <a:rPr lang="fr-FR" i="1" dirty="0">
                <a:solidFill>
                  <a:srgbClr val="EE3B42"/>
                </a:solidFill>
                <a:latin typeface="Raleway Black"/>
              </a:rPr>
              <a:t>minimum</a:t>
            </a:r>
            <a:r>
              <a:rPr lang="fr-FR" i="1" dirty="0">
                <a:solidFill>
                  <a:srgbClr val="2C85A2"/>
                </a:solidFill>
                <a:latin typeface="Raleway Black"/>
              </a:rPr>
              <a:t> </a:t>
            </a:r>
            <a:r>
              <a:rPr lang="fr-FR" i="1" dirty="0">
                <a:solidFill>
                  <a:srgbClr val="EE3B42"/>
                </a:solidFill>
                <a:latin typeface="Raleway Black"/>
              </a:rPr>
              <a:t>d’effort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1683" y="4163383"/>
            <a:ext cx="6858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SG" sz="1600" b="1" i="1" dirty="0">
                <a:solidFill>
                  <a:srgbClr val="EE3B42"/>
                </a:solidFill>
                <a:latin typeface="Raleway Black"/>
              </a:rPr>
              <a:t>“You are not building a product.</a:t>
            </a:r>
          </a:p>
          <a:p>
            <a:pPr algn="ctr"/>
            <a:r>
              <a:rPr lang="en-SG" sz="1600" b="1" i="1" dirty="0">
                <a:solidFill>
                  <a:srgbClr val="EE3B42"/>
                </a:solidFill>
                <a:latin typeface="Raleway Black"/>
              </a:rPr>
              <a:t>You are building a tool to learn what product to build.” </a:t>
            </a:r>
            <a:endParaRPr lang="fr-FR" sz="1600" b="1" i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C952ED6F-2745-4269-91A4-D1C6FCFE561A}"/>
              </a:ext>
            </a:extLst>
          </p:cNvPr>
          <p:cNvSpPr/>
          <p:nvPr/>
        </p:nvSpPr>
        <p:spPr>
          <a:xfrm rot="16200000">
            <a:off x="3725750" y="-3278601"/>
            <a:ext cx="618660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>
              <a:latin typeface="Raleway Black"/>
            </a:endParaRP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EBD1C0D1-0FA1-4A14-B231-5B4315A572C3}"/>
              </a:ext>
            </a:extLst>
          </p:cNvPr>
          <p:cNvSpPr txBox="1">
            <a:spLocks/>
          </p:cNvSpPr>
          <p:nvPr/>
        </p:nvSpPr>
        <p:spPr>
          <a:xfrm>
            <a:off x="635453" y="367659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  <a:latin typeface="Raleway Black"/>
              </a:rPr>
              <a:t>MVP</a:t>
            </a:r>
            <a:endParaRPr lang="es-ES_tradnl" sz="1600" dirty="0">
              <a:solidFill>
                <a:schemeClr val="bg1"/>
              </a:solidFill>
              <a:latin typeface="Raleway Blac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761315" y="1923992"/>
            <a:ext cx="52730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Nouveaux business model </a:t>
            </a:r>
          </a:p>
          <a:p>
            <a:pPr algn="ctr"/>
            <a:endParaRPr lang="fr-FR" sz="1600" dirty="0">
              <a:solidFill>
                <a:schemeClr val="tx2">
                  <a:lumMod val="50000"/>
                  <a:lumOff val="50000"/>
                </a:schemeClr>
              </a:solidFill>
              <a:latin typeface="Raleway Black"/>
            </a:endParaRPr>
          </a:p>
          <a:p>
            <a:pPr algn="ctr"/>
            <a:r>
              <a:rPr lang="fr-F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Nouvelle organisation favorisant l’agilité et l’innovation</a:t>
            </a:r>
          </a:p>
          <a:p>
            <a:pPr algn="ctr"/>
            <a:endParaRPr lang="fr-FR" sz="1600" dirty="0">
              <a:solidFill>
                <a:schemeClr val="tx2">
                  <a:lumMod val="50000"/>
                  <a:lumOff val="50000"/>
                </a:schemeClr>
              </a:solidFill>
              <a:latin typeface="Raleway Black"/>
            </a:endParaRPr>
          </a:p>
          <a:p>
            <a:pPr algn="ctr"/>
            <a:r>
              <a:rPr lang="fr-F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Nouveaux Managers</a:t>
            </a:r>
          </a:p>
          <a:p>
            <a:pPr algn="ctr"/>
            <a:endParaRPr lang="fr-FR" sz="1600" dirty="0">
              <a:solidFill>
                <a:schemeClr val="tx2">
                  <a:lumMod val="50000"/>
                  <a:lumOff val="50000"/>
                </a:schemeClr>
              </a:solidFill>
              <a:latin typeface="Raleway Black"/>
            </a:endParaRPr>
          </a:p>
          <a:p>
            <a:pPr algn="ctr"/>
            <a:r>
              <a:rPr lang="fr-F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La culture du « Test and </a:t>
            </a:r>
            <a:r>
              <a:rPr lang="fr-FR" sz="1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Learn</a:t>
            </a:r>
            <a:r>
              <a:rPr lang="fr-FR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Raleway Black"/>
              </a:rPr>
              <a:t> »</a:t>
            </a:r>
          </a:p>
        </p:txBody>
      </p:sp>
      <p:sp>
        <p:nvSpPr>
          <p:cNvPr id="4" name="Forma libre 23">
            <a:extLst>
              <a:ext uri="{FF2B5EF4-FFF2-40B4-BE49-F238E27FC236}">
                <a16:creationId xmlns:a16="http://schemas.microsoft.com/office/drawing/2014/main" id="{7ADD37C9-DBD8-4F78-805F-89E4BF4F997A}"/>
              </a:ext>
            </a:extLst>
          </p:cNvPr>
          <p:cNvSpPr/>
          <p:nvPr/>
        </p:nvSpPr>
        <p:spPr>
          <a:xfrm rot="16200000">
            <a:off x="3753253" y="-3200016"/>
            <a:ext cx="607196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5" name="Marcador de texto 14">
            <a:extLst>
              <a:ext uri="{FF2B5EF4-FFF2-40B4-BE49-F238E27FC236}">
                <a16:creationId xmlns:a16="http://schemas.microsoft.com/office/drawing/2014/main" id="{DF39B433-9F30-4A13-B78F-86133E505B39}"/>
              </a:ext>
            </a:extLst>
          </p:cNvPr>
          <p:cNvSpPr txBox="1">
            <a:spLocks/>
          </p:cNvSpPr>
          <p:nvPr/>
        </p:nvSpPr>
        <p:spPr>
          <a:xfrm>
            <a:off x="657224" y="451976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CE QU’IL FAUT RETENIR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innovation&quot;">
            <a:extLst>
              <a:ext uri="{FF2B5EF4-FFF2-40B4-BE49-F238E27FC236}">
                <a16:creationId xmlns:a16="http://schemas.microsoft.com/office/drawing/2014/main" id="{A349E8AF-8289-4FE9-82D1-F0FB467B1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56"/>
          <a:stretch/>
        </p:blipFill>
        <p:spPr bwMode="auto">
          <a:xfrm>
            <a:off x="633282" y="1236978"/>
            <a:ext cx="1515283" cy="330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innovation&quot;">
            <a:extLst>
              <a:ext uri="{FF2B5EF4-FFF2-40B4-BE49-F238E27FC236}">
                <a16:creationId xmlns:a16="http://schemas.microsoft.com/office/drawing/2014/main" id="{C8E83EB3-D057-43B8-8283-221E32C6B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7"/>
          <a:stretch/>
        </p:blipFill>
        <p:spPr bwMode="auto">
          <a:xfrm>
            <a:off x="6583945" y="1369132"/>
            <a:ext cx="1597479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024744" y="0"/>
            <a:ext cx="1785256" cy="2481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-506339" y="-497224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Marcador de texto 4"/>
          <p:cNvSpPr txBox="1">
            <a:spLocks/>
          </p:cNvSpPr>
          <p:nvPr/>
        </p:nvSpPr>
        <p:spPr>
          <a:xfrm>
            <a:off x="1135281" y="2097288"/>
            <a:ext cx="4074240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SERIOUS GAME</a:t>
            </a:r>
            <a:endParaRPr lang="es-ES_tradnl" sz="3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91CEAC28-F660-4466-9069-EF4BAE12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  <p:grpSp>
        <p:nvGrpSpPr>
          <p:cNvPr id="6" name="Agrupar 6">
            <a:extLst>
              <a:ext uri="{FF2B5EF4-FFF2-40B4-BE49-F238E27FC236}">
                <a16:creationId xmlns:a16="http://schemas.microsoft.com/office/drawing/2014/main" id="{72A70B1C-80CB-4AE5-8EF6-DBC1E2420395}"/>
              </a:ext>
            </a:extLst>
          </p:cNvPr>
          <p:cNvGrpSpPr/>
          <p:nvPr/>
        </p:nvGrpSpPr>
        <p:grpSpPr>
          <a:xfrm>
            <a:off x="3105301" y="4552547"/>
            <a:ext cx="262984" cy="233868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019FB05D-62F2-4BDF-9941-44155E3CF70C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Forma libre 10">
              <a:extLst>
                <a:ext uri="{FF2B5EF4-FFF2-40B4-BE49-F238E27FC236}">
                  <a16:creationId xmlns:a16="http://schemas.microsoft.com/office/drawing/2014/main" id="{CCB25894-45A0-4FA5-858F-64B716597AEF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Rectángulo redondeado 11">
            <a:extLst>
              <a:ext uri="{FF2B5EF4-FFF2-40B4-BE49-F238E27FC236}">
                <a16:creationId xmlns:a16="http://schemas.microsoft.com/office/drawing/2014/main" id="{EBA9D34D-C6C7-441D-9D0E-0C50C94D5DA5}"/>
              </a:ext>
            </a:extLst>
          </p:cNvPr>
          <p:cNvSpPr/>
          <p:nvPr/>
        </p:nvSpPr>
        <p:spPr>
          <a:xfrm>
            <a:off x="502826" y="4539631"/>
            <a:ext cx="258053" cy="232571"/>
          </a:xfrm>
          <a:prstGeom prst="roundRect">
            <a:avLst>
              <a:gd name="adj" fmla="val 50000"/>
            </a:avLst>
          </a:prstGeom>
          <a:solidFill>
            <a:srgbClr val="DD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orma libre 12">
            <a:extLst>
              <a:ext uri="{FF2B5EF4-FFF2-40B4-BE49-F238E27FC236}">
                <a16:creationId xmlns:a16="http://schemas.microsoft.com/office/drawing/2014/main" id="{2925D7E5-4E85-4341-B206-89C19F1C26FA}"/>
              </a:ext>
            </a:extLst>
          </p:cNvPr>
          <p:cNvSpPr/>
          <p:nvPr/>
        </p:nvSpPr>
        <p:spPr>
          <a:xfrm>
            <a:off x="4928313" y="3595987"/>
            <a:ext cx="258053" cy="232571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rgbClr val="DD2B2B"/>
          </a:solidFill>
          <a:ln>
            <a:solidFill>
              <a:srgbClr val="DD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EADEA6B6-C8C2-4942-9D00-788E81361EA7}"/>
              </a:ext>
            </a:extLst>
          </p:cNvPr>
          <p:cNvSpPr/>
          <p:nvPr/>
        </p:nvSpPr>
        <p:spPr>
          <a:xfrm>
            <a:off x="3962181" y="1040146"/>
            <a:ext cx="3689156" cy="377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98103AA-8CBD-401A-B0D3-C41FFB3D29C1}"/>
              </a:ext>
            </a:extLst>
          </p:cNvPr>
          <p:cNvSpPr txBox="1">
            <a:spLocks/>
          </p:cNvSpPr>
          <p:nvPr/>
        </p:nvSpPr>
        <p:spPr>
          <a:xfrm>
            <a:off x="1708569" y="2503603"/>
            <a:ext cx="407424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Time to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play</a:t>
            </a:r>
            <a:endParaRPr lang="es-ES_tradnl" sz="2000" dirty="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0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1D85E-5FB1-4803-A4AD-98C02C711D58}"/>
              </a:ext>
            </a:extLst>
          </p:cNvPr>
          <p:cNvCxnSpPr/>
          <p:nvPr/>
        </p:nvCxnSpPr>
        <p:spPr>
          <a:xfrm>
            <a:off x="990616" y="3430648"/>
            <a:ext cx="7710617" cy="0"/>
          </a:xfrm>
          <a:prstGeom prst="line">
            <a:avLst/>
          </a:prstGeom>
          <a:ln w="28575">
            <a:solidFill>
              <a:srgbClr val="EE3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rma libre 23">
            <a:extLst>
              <a:ext uri="{FF2B5EF4-FFF2-40B4-BE49-F238E27FC236}">
                <a16:creationId xmlns:a16="http://schemas.microsoft.com/office/drawing/2014/main" id="{406ED0CC-7868-470D-8975-7B3D865296F3}"/>
              </a:ext>
            </a:extLst>
          </p:cNvPr>
          <p:cNvSpPr/>
          <p:nvPr/>
        </p:nvSpPr>
        <p:spPr>
          <a:xfrm rot="16200000">
            <a:off x="3703334" y="-3284710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84F6DEF7-41DC-4288-B0C8-7E5CDFCA8834}"/>
              </a:ext>
            </a:extLst>
          </p:cNvPr>
          <p:cNvSpPr txBox="1">
            <a:spLocks/>
          </p:cNvSpPr>
          <p:nvPr/>
        </p:nvSpPr>
        <p:spPr>
          <a:xfrm>
            <a:off x="572365" y="385374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LE CHALLENGE A RELEVER</a:t>
            </a: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12">
            <a:extLst>
              <a:ext uri="{FF2B5EF4-FFF2-40B4-BE49-F238E27FC236}">
                <a16:creationId xmlns:a16="http://schemas.microsoft.com/office/drawing/2014/main" id="{E0E1B9D6-C108-4590-91EA-785F2B55B484}"/>
              </a:ext>
            </a:extLst>
          </p:cNvPr>
          <p:cNvCxnSpPr/>
          <p:nvPr/>
        </p:nvCxnSpPr>
        <p:spPr>
          <a:xfrm flipH="1">
            <a:off x="5091699" y="1597889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DAA4790D-4B7A-4B47-BD59-8D3DA2D7F39D}"/>
              </a:ext>
            </a:extLst>
          </p:cNvPr>
          <p:cNvCxnSpPr>
            <a:cxnSpLocks/>
          </p:cNvCxnSpPr>
          <p:nvPr/>
        </p:nvCxnSpPr>
        <p:spPr>
          <a:xfrm>
            <a:off x="1728519" y="1597889"/>
            <a:ext cx="2743200" cy="0"/>
          </a:xfrm>
          <a:prstGeom prst="straightConnector1">
            <a:avLst/>
          </a:prstGeom>
          <a:noFill/>
          <a:ln w="9525" cap="flat" cmpd="sng" algn="ctr">
            <a:solidFill>
              <a:srgbClr val="EE3B42"/>
            </a:solidFill>
            <a:prstDash val="solid"/>
            <a:tailEnd type="oval"/>
          </a:ln>
          <a:effectLst/>
        </p:spPr>
      </p:cxnSp>
      <p:sp>
        <p:nvSpPr>
          <p:cNvPr id="40" name="TextBox 15">
            <a:extLst>
              <a:ext uri="{FF2B5EF4-FFF2-40B4-BE49-F238E27FC236}">
                <a16:creationId xmlns:a16="http://schemas.microsoft.com/office/drawing/2014/main" id="{F4C6D074-39E9-449C-9007-D24A84A8B04C}"/>
              </a:ext>
            </a:extLst>
          </p:cNvPr>
          <p:cNvSpPr txBox="1"/>
          <p:nvPr/>
        </p:nvSpPr>
        <p:spPr>
          <a:xfrm>
            <a:off x="1695102" y="1616157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Interne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330EF1B1-5324-4D99-9E52-5D576494F929}"/>
              </a:ext>
            </a:extLst>
          </p:cNvPr>
          <p:cNvSpPr txBox="1"/>
          <p:nvPr/>
        </p:nvSpPr>
        <p:spPr>
          <a:xfrm>
            <a:off x="7067844" y="1616157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Marché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44529103-D9A0-4BAD-B5A2-0ED8DFB12118}"/>
              </a:ext>
            </a:extLst>
          </p:cNvPr>
          <p:cNvSpPr txBox="1"/>
          <p:nvPr/>
        </p:nvSpPr>
        <p:spPr>
          <a:xfrm>
            <a:off x="4390850" y="1616157"/>
            <a:ext cx="761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Raleway Black"/>
              </a:rPr>
              <a:t>Client</a:t>
            </a:r>
            <a:endParaRPr lang="en-US" sz="1600" b="1" dirty="0">
              <a:solidFill>
                <a:srgbClr val="EE3B42"/>
              </a:solidFill>
              <a:latin typeface="Raleway Black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EC4679B6-3A92-42C1-B91D-BCBA3EE0A970}"/>
              </a:ext>
            </a:extLst>
          </p:cNvPr>
          <p:cNvSpPr txBox="1"/>
          <p:nvPr/>
        </p:nvSpPr>
        <p:spPr>
          <a:xfrm>
            <a:off x="3586920" y="2006500"/>
            <a:ext cx="2382258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Acquisition - Fidélisation - Satisfaction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8B57D8C1-ED03-4343-9028-1DA000AF52C5}"/>
              </a:ext>
            </a:extLst>
          </p:cNvPr>
          <p:cNvSpPr txBox="1"/>
          <p:nvPr/>
        </p:nvSpPr>
        <p:spPr>
          <a:xfrm>
            <a:off x="920359" y="1998393"/>
            <a:ext cx="2565607" cy="52732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defPPr>
              <a:defRPr lang="es-ES_tradnl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b="1" i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/>
              <a:buChar char="•"/>
            </a:lvl9pPr>
          </a:lstStyle>
          <a:p>
            <a:pPr algn="ctr"/>
            <a:r>
              <a:rPr lang="fr-FR" b="0" dirty="0"/>
              <a:t>Stratégie &amp; Organisation</a:t>
            </a:r>
            <a:endParaRPr lang="en-US" b="0" dirty="0"/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0D437011-57F9-4A57-99B0-9EE2131B8F85}"/>
              </a:ext>
            </a:extLst>
          </p:cNvPr>
          <p:cNvSpPr txBox="1"/>
          <p:nvPr/>
        </p:nvSpPr>
        <p:spPr>
          <a:xfrm>
            <a:off x="6625063" y="2006460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Présence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Parts de marché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49" name="AutoShape 87">
            <a:extLst>
              <a:ext uri="{FF2B5EF4-FFF2-40B4-BE49-F238E27FC236}">
                <a16:creationId xmlns:a16="http://schemas.microsoft.com/office/drawing/2014/main" id="{2994F9BF-C7A6-41F1-9F9F-D1CB0A979C29}"/>
              </a:ext>
            </a:extLst>
          </p:cNvPr>
          <p:cNvSpPr>
            <a:spLocks/>
          </p:cNvSpPr>
          <p:nvPr/>
        </p:nvSpPr>
        <p:spPr bwMode="auto">
          <a:xfrm>
            <a:off x="1869192" y="985821"/>
            <a:ext cx="545013" cy="483139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128">
            <a:extLst>
              <a:ext uri="{FF2B5EF4-FFF2-40B4-BE49-F238E27FC236}">
                <a16:creationId xmlns:a16="http://schemas.microsoft.com/office/drawing/2014/main" id="{EE840744-ED67-4B36-85E6-87D7E58701EC}"/>
              </a:ext>
            </a:extLst>
          </p:cNvPr>
          <p:cNvSpPr>
            <a:spLocks/>
          </p:cNvSpPr>
          <p:nvPr/>
        </p:nvSpPr>
        <p:spPr bwMode="auto">
          <a:xfrm>
            <a:off x="4522997" y="966904"/>
            <a:ext cx="497455" cy="48313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80" y="10851"/>
                </a:moveTo>
                <a:cubicBezTo>
                  <a:pt x="14231" y="10892"/>
                  <a:pt x="14582" y="10935"/>
                  <a:pt x="15043" y="10992"/>
                </a:cubicBezTo>
                <a:cubicBezTo>
                  <a:pt x="15500" y="11044"/>
                  <a:pt x="15978" y="11105"/>
                  <a:pt x="16477" y="11168"/>
                </a:cubicBezTo>
                <a:cubicBezTo>
                  <a:pt x="16972" y="11234"/>
                  <a:pt x="17436" y="11300"/>
                  <a:pt x="17868" y="11369"/>
                </a:cubicBezTo>
                <a:cubicBezTo>
                  <a:pt x="18297" y="11439"/>
                  <a:pt x="18610" y="11502"/>
                  <a:pt x="18803" y="11554"/>
                </a:cubicBezTo>
                <a:cubicBezTo>
                  <a:pt x="19123" y="11646"/>
                  <a:pt x="19451" y="11842"/>
                  <a:pt x="19777" y="12133"/>
                </a:cubicBezTo>
                <a:cubicBezTo>
                  <a:pt x="20102" y="12429"/>
                  <a:pt x="20404" y="12769"/>
                  <a:pt x="20678" y="13152"/>
                </a:cubicBezTo>
                <a:cubicBezTo>
                  <a:pt x="20954" y="13538"/>
                  <a:pt x="21176" y="13935"/>
                  <a:pt x="21343" y="14352"/>
                </a:cubicBezTo>
                <a:cubicBezTo>
                  <a:pt x="21516" y="14761"/>
                  <a:pt x="21599" y="15138"/>
                  <a:pt x="21599" y="15481"/>
                </a:cubicBezTo>
                <a:lnTo>
                  <a:pt x="21599" y="20813"/>
                </a:lnTo>
                <a:cubicBezTo>
                  <a:pt x="21507" y="20854"/>
                  <a:pt x="21407" y="20914"/>
                  <a:pt x="21291" y="21006"/>
                </a:cubicBezTo>
                <a:cubicBezTo>
                  <a:pt x="21176" y="21101"/>
                  <a:pt x="21052" y="21188"/>
                  <a:pt x="20920" y="21277"/>
                </a:cubicBezTo>
                <a:cubicBezTo>
                  <a:pt x="20785" y="21363"/>
                  <a:pt x="20658" y="21441"/>
                  <a:pt x="20540" y="21504"/>
                </a:cubicBezTo>
                <a:cubicBezTo>
                  <a:pt x="20419" y="21571"/>
                  <a:pt x="20318" y="21599"/>
                  <a:pt x="20237" y="21599"/>
                </a:cubicBezTo>
                <a:lnTo>
                  <a:pt x="1350" y="21599"/>
                </a:lnTo>
                <a:cubicBezTo>
                  <a:pt x="1028" y="21599"/>
                  <a:pt x="786" y="21502"/>
                  <a:pt x="619" y="21303"/>
                </a:cubicBezTo>
                <a:cubicBezTo>
                  <a:pt x="452" y="21107"/>
                  <a:pt x="247" y="20943"/>
                  <a:pt x="0" y="20813"/>
                </a:cubicBezTo>
                <a:lnTo>
                  <a:pt x="0" y="15481"/>
                </a:lnTo>
                <a:cubicBezTo>
                  <a:pt x="0" y="15138"/>
                  <a:pt x="83" y="14761"/>
                  <a:pt x="253" y="14352"/>
                </a:cubicBezTo>
                <a:cubicBezTo>
                  <a:pt x="426" y="13935"/>
                  <a:pt x="645" y="13543"/>
                  <a:pt x="915" y="13166"/>
                </a:cubicBezTo>
                <a:cubicBezTo>
                  <a:pt x="1186" y="12789"/>
                  <a:pt x="1485" y="12449"/>
                  <a:pt x="1817" y="12144"/>
                </a:cubicBezTo>
                <a:cubicBezTo>
                  <a:pt x="2145" y="11845"/>
                  <a:pt x="2473" y="11643"/>
                  <a:pt x="2796" y="11551"/>
                </a:cubicBezTo>
                <a:cubicBezTo>
                  <a:pt x="2960" y="11499"/>
                  <a:pt x="3262" y="11436"/>
                  <a:pt x="3703" y="11367"/>
                </a:cubicBezTo>
                <a:cubicBezTo>
                  <a:pt x="4143" y="11297"/>
                  <a:pt x="4616" y="11231"/>
                  <a:pt x="5117" y="11165"/>
                </a:cubicBezTo>
                <a:cubicBezTo>
                  <a:pt x="5618" y="11102"/>
                  <a:pt x="6096" y="11041"/>
                  <a:pt x="6556" y="10990"/>
                </a:cubicBezTo>
                <a:cubicBezTo>
                  <a:pt x="7014" y="10932"/>
                  <a:pt x="7368" y="10889"/>
                  <a:pt x="7616" y="10848"/>
                </a:cubicBezTo>
                <a:cubicBezTo>
                  <a:pt x="6772" y="10307"/>
                  <a:pt x="6113" y="9602"/>
                  <a:pt x="5626" y="8735"/>
                </a:cubicBezTo>
                <a:cubicBezTo>
                  <a:pt x="5142" y="7866"/>
                  <a:pt x="4903" y="6921"/>
                  <a:pt x="4903" y="5899"/>
                </a:cubicBezTo>
                <a:cubicBezTo>
                  <a:pt x="4903" y="5093"/>
                  <a:pt x="5059" y="4330"/>
                  <a:pt x="5370" y="3619"/>
                </a:cubicBezTo>
                <a:cubicBezTo>
                  <a:pt x="5681" y="2908"/>
                  <a:pt x="6104" y="2283"/>
                  <a:pt x="6631" y="1744"/>
                </a:cubicBezTo>
                <a:cubicBezTo>
                  <a:pt x="7161" y="1209"/>
                  <a:pt x="7777" y="783"/>
                  <a:pt x="8492" y="472"/>
                </a:cubicBezTo>
                <a:cubicBezTo>
                  <a:pt x="9203" y="158"/>
                  <a:pt x="9963" y="0"/>
                  <a:pt x="10772" y="0"/>
                </a:cubicBezTo>
                <a:cubicBezTo>
                  <a:pt x="11581" y="0"/>
                  <a:pt x="12347" y="158"/>
                  <a:pt x="13061" y="472"/>
                </a:cubicBezTo>
                <a:cubicBezTo>
                  <a:pt x="13778" y="783"/>
                  <a:pt x="14406" y="1209"/>
                  <a:pt x="14942" y="1744"/>
                </a:cubicBezTo>
                <a:cubicBezTo>
                  <a:pt x="15480" y="2283"/>
                  <a:pt x="15901" y="2908"/>
                  <a:pt x="16209" y="3619"/>
                </a:cubicBezTo>
                <a:cubicBezTo>
                  <a:pt x="16514" y="4330"/>
                  <a:pt x="16670" y="5093"/>
                  <a:pt x="16670" y="5899"/>
                </a:cubicBezTo>
                <a:cubicBezTo>
                  <a:pt x="16670" y="6904"/>
                  <a:pt x="16431" y="7843"/>
                  <a:pt x="15953" y="8721"/>
                </a:cubicBezTo>
                <a:cubicBezTo>
                  <a:pt x="15489" y="9599"/>
                  <a:pt x="14827" y="10310"/>
                  <a:pt x="13980" y="1085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56" name="Group 24">
            <a:extLst>
              <a:ext uri="{FF2B5EF4-FFF2-40B4-BE49-F238E27FC236}">
                <a16:creationId xmlns:a16="http://schemas.microsoft.com/office/drawing/2014/main" id="{5A349430-FAEE-4F4F-AF78-F53B2628EB1B}"/>
              </a:ext>
            </a:extLst>
          </p:cNvPr>
          <p:cNvGrpSpPr/>
          <p:nvPr/>
        </p:nvGrpSpPr>
        <p:grpSpPr>
          <a:xfrm>
            <a:off x="7253129" y="1098715"/>
            <a:ext cx="509799" cy="413416"/>
            <a:chOff x="3175" y="1588"/>
            <a:chExt cx="4962526" cy="4024312"/>
          </a:xfrm>
          <a:solidFill>
            <a:schemeClr val="accent6"/>
          </a:solidFill>
        </p:grpSpPr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8C8F33E7-8D24-4D5E-977B-DF60DDC82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6A58C271-4D96-455C-955F-EAE38E46E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C32A3C08-3332-490C-9FC8-5E930370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4497757F-8017-4FAE-8DB5-4D14BAA35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64" name="TextBox 29">
            <a:extLst>
              <a:ext uri="{FF2B5EF4-FFF2-40B4-BE49-F238E27FC236}">
                <a16:creationId xmlns:a16="http://schemas.microsoft.com/office/drawing/2014/main" id="{12BA4ECB-2E63-413F-AEBA-F9B3D72C6116}"/>
              </a:ext>
            </a:extLst>
          </p:cNvPr>
          <p:cNvSpPr txBox="1"/>
          <p:nvPr/>
        </p:nvSpPr>
        <p:spPr>
          <a:xfrm>
            <a:off x="4274145" y="3598950"/>
            <a:ext cx="93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Innover</a:t>
            </a:r>
          </a:p>
        </p:txBody>
      </p:sp>
      <p:sp>
        <p:nvSpPr>
          <p:cNvPr id="65" name="TextBox 30">
            <a:extLst>
              <a:ext uri="{FF2B5EF4-FFF2-40B4-BE49-F238E27FC236}">
                <a16:creationId xmlns:a16="http://schemas.microsoft.com/office/drawing/2014/main" id="{17B6AED2-D01A-4F05-8F7F-134446C2A63E}"/>
              </a:ext>
            </a:extLst>
          </p:cNvPr>
          <p:cNvSpPr txBox="1"/>
          <p:nvPr/>
        </p:nvSpPr>
        <p:spPr>
          <a:xfrm>
            <a:off x="6915870" y="3599507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S’adapter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9669F6CA-6382-4A28-A15B-9DB390C29F40}"/>
              </a:ext>
            </a:extLst>
          </p:cNvPr>
          <p:cNvSpPr txBox="1"/>
          <p:nvPr/>
        </p:nvSpPr>
        <p:spPr>
          <a:xfrm>
            <a:off x="3960179" y="2691965"/>
            <a:ext cx="1673162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Besoins &amp; Usages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55D4D6D7-942E-41F0-A0E1-EA675F795C90}"/>
              </a:ext>
            </a:extLst>
          </p:cNvPr>
          <p:cNvSpPr txBox="1"/>
          <p:nvPr/>
        </p:nvSpPr>
        <p:spPr>
          <a:xfrm>
            <a:off x="1231424" y="2678111"/>
            <a:ext cx="1820546" cy="307777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Culture</a:t>
            </a:r>
            <a:r>
              <a:rPr kumimoji="0" lang="fr-FR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d’entreprise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498D373A-50AC-408C-8016-CD2CFF81D804}"/>
              </a:ext>
            </a:extLst>
          </p:cNvPr>
          <p:cNvSpPr txBox="1"/>
          <p:nvPr/>
        </p:nvSpPr>
        <p:spPr>
          <a:xfrm>
            <a:off x="6625063" y="2576593"/>
            <a:ext cx="1765930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Concurrence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rPr>
              <a:t>Réglementation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8" name="TextBox 41">
            <a:extLst>
              <a:ext uri="{FF2B5EF4-FFF2-40B4-BE49-F238E27FC236}">
                <a16:creationId xmlns:a16="http://schemas.microsoft.com/office/drawing/2014/main" id="{3533B2D1-E366-40A3-999A-055757433806}"/>
              </a:ext>
            </a:extLst>
          </p:cNvPr>
          <p:cNvSpPr txBox="1"/>
          <p:nvPr/>
        </p:nvSpPr>
        <p:spPr>
          <a:xfrm rot="19992130">
            <a:off x="135333" y="3240682"/>
            <a:ext cx="9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ENJEUX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EE3B42"/>
                </a:solidFill>
                <a:effectLst/>
                <a:uLnTx/>
                <a:uFillTx/>
              </a:rPr>
              <a:t>DU DIGITAL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EE3B42"/>
              </a:solidFill>
              <a:effectLst/>
              <a:uLnTx/>
              <a:uFillTx/>
            </a:endParaRPr>
          </a:p>
        </p:txBody>
      </p:sp>
      <p:sp>
        <p:nvSpPr>
          <p:cNvPr id="79" name="AutoShape 96">
            <a:extLst>
              <a:ext uri="{FF2B5EF4-FFF2-40B4-BE49-F238E27FC236}">
                <a16:creationId xmlns:a16="http://schemas.microsoft.com/office/drawing/2014/main" id="{87E829E0-7E05-462A-A0D4-40D5EF4BAE7E}"/>
              </a:ext>
            </a:extLst>
          </p:cNvPr>
          <p:cNvSpPr>
            <a:spLocks/>
          </p:cNvSpPr>
          <p:nvPr/>
        </p:nvSpPr>
        <p:spPr bwMode="auto">
          <a:xfrm>
            <a:off x="4598329" y="3968653"/>
            <a:ext cx="284900" cy="277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45" y="434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0" y="194"/>
                  <a:pt x="19900" y="332"/>
                  <a:pt x="20087" y="602"/>
                </a:cubicBezTo>
                <a:cubicBezTo>
                  <a:pt x="20165" y="716"/>
                  <a:pt x="20282" y="872"/>
                  <a:pt x="20432" y="1072"/>
                </a:cubicBezTo>
                <a:cubicBezTo>
                  <a:pt x="20586" y="1274"/>
                  <a:pt x="20733" y="1483"/>
                  <a:pt x="20880" y="1692"/>
                </a:cubicBezTo>
                <a:cubicBezTo>
                  <a:pt x="21024" y="1903"/>
                  <a:pt x="21147" y="2127"/>
                  <a:pt x="21252" y="2359"/>
                </a:cubicBezTo>
                <a:cubicBezTo>
                  <a:pt x="21357" y="2597"/>
                  <a:pt x="21411" y="2796"/>
                  <a:pt x="21411" y="2967"/>
                </a:cubicBezTo>
                <a:cubicBezTo>
                  <a:pt x="21411" y="3334"/>
                  <a:pt x="21298" y="3616"/>
                  <a:pt x="21071" y="3825"/>
                </a:cubicBezTo>
                <a:lnTo>
                  <a:pt x="2568" y="21376"/>
                </a:lnTo>
                <a:cubicBezTo>
                  <a:pt x="2408" y="21526"/>
                  <a:pt x="2227" y="21599"/>
                  <a:pt x="2017" y="21599"/>
                </a:cubicBezTo>
                <a:cubicBezTo>
                  <a:pt x="1725" y="21599"/>
                  <a:pt x="1495" y="21464"/>
                  <a:pt x="1324" y="21194"/>
                </a:cubicBezTo>
                <a:cubicBezTo>
                  <a:pt x="1248" y="21082"/>
                  <a:pt x="1128" y="20924"/>
                  <a:pt x="971" y="20724"/>
                </a:cubicBezTo>
                <a:cubicBezTo>
                  <a:pt x="817" y="20521"/>
                  <a:pt x="668" y="20316"/>
                  <a:pt x="528" y="20104"/>
                </a:cubicBezTo>
                <a:cubicBezTo>
                  <a:pt x="386" y="19893"/>
                  <a:pt x="261" y="19672"/>
                  <a:pt x="156" y="19443"/>
                </a:cubicBezTo>
                <a:cubicBezTo>
                  <a:pt x="51" y="19214"/>
                  <a:pt x="0" y="19008"/>
                  <a:pt x="0" y="18832"/>
                </a:cubicBezTo>
                <a:cubicBezTo>
                  <a:pt x="0" y="18465"/>
                  <a:pt x="115" y="18177"/>
                  <a:pt x="337" y="17971"/>
                </a:cubicBezTo>
                <a:lnTo>
                  <a:pt x="18845" y="434"/>
                </a:lnTo>
                <a:close/>
                <a:moveTo>
                  <a:pt x="4372" y="9154"/>
                </a:moveTo>
                <a:lnTo>
                  <a:pt x="2998" y="8634"/>
                </a:lnTo>
                <a:lnTo>
                  <a:pt x="4372" y="8126"/>
                </a:lnTo>
                <a:lnTo>
                  <a:pt x="4805" y="6484"/>
                </a:lnTo>
                <a:lnTo>
                  <a:pt x="5204" y="8126"/>
                </a:lnTo>
                <a:lnTo>
                  <a:pt x="6597" y="8634"/>
                </a:lnTo>
                <a:lnTo>
                  <a:pt x="5204" y="9154"/>
                </a:lnTo>
                <a:lnTo>
                  <a:pt x="4805" y="10800"/>
                </a:lnTo>
                <a:lnTo>
                  <a:pt x="4372" y="9154"/>
                </a:lnTo>
                <a:close/>
                <a:moveTo>
                  <a:pt x="7126" y="5329"/>
                </a:moveTo>
                <a:lnTo>
                  <a:pt x="4372" y="4316"/>
                </a:lnTo>
                <a:lnTo>
                  <a:pt x="7126" y="3317"/>
                </a:lnTo>
                <a:lnTo>
                  <a:pt x="7971" y="0"/>
                </a:lnTo>
                <a:lnTo>
                  <a:pt x="8810" y="3317"/>
                </a:lnTo>
                <a:lnTo>
                  <a:pt x="11565" y="4316"/>
                </a:lnTo>
                <a:lnTo>
                  <a:pt x="8810" y="5329"/>
                </a:lnTo>
                <a:lnTo>
                  <a:pt x="7971" y="8634"/>
                </a:lnTo>
                <a:lnTo>
                  <a:pt x="7126" y="5329"/>
                </a:lnTo>
                <a:close/>
                <a:moveTo>
                  <a:pt x="12412" y="2670"/>
                </a:moveTo>
                <a:lnTo>
                  <a:pt x="11041" y="2162"/>
                </a:lnTo>
                <a:lnTo>
                  <a:pt x="12412" y="1642"/>
                </a:lnTo>
                <a:lnTo>
                  <a:pt x="12845" y="0"/>
                </a:lnTo>
                <a:lnTo>
                  <a:pt x="13278" y="1642"/>
                </a:lnTo>
                <a:lnTo>
                  <a:pt x="14637" y="2162"/>
                </a:lnTo>
                <a:lnTo>
                  <a:pt x="13278" y="2670"/>
                </a:lnTo>
                <a:lnTo>
                  <a:pt x="12845" y="4316"/>
                </a:lnTo>
                <a:lnTo>
                  <a:pt x="12412" y="2670"/>
                </a:lnTo>
                <a:close/>
                <a:moveTo>
                  <a:pt x="20498" y="2993"/>
                </a:moveTo>
                <a:lnTo>
                  <a:pt x="19399" y="1289"/>
                </a:lnTo>
                <a:lnTo>
                  <a:pt x="15070" y="5385"/>
                </a:lnTo>
                <a:lnTo>
                  <a:pt x="16172" y="7086"/>
                </a:lnTo>
                <a:lnTo>
                  <a:pt x="20498" y="2993"/>
                </a:lnTo>
                <a:close/>
                <a:moveTo>
                  <a:pt x="21599" y="9154"/>
                </a:moveTo>
                <a:lnTo>
                  <a:pt x="20229" y="9674"/>
                </a:lnTo>
                <a:lnTo>
                  <a:pt x="19807" y="11320"/>
                </a:lnTo>
                <a:lnTo>
                  <a:pt x="19374" y="9674"/>
                </a:lnTo>
                <a:lnTo>
                  <a:pt x="18001" y="9154"/>
                </a:lnTo>
                <a:lnTo>
                  <a:pt x="19374" y="8661"/>
                </a:lnTo>
                <a:lnTo>
                  <a:pt x="19807" y="7004"/>
                </a:lnTo>
                <a:lnTo>
                  <a:pt x="20229" y="8661"/>
                </a:lnTo>
                <a:lnTo>
                  <a:pt x="21599" y="91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0" name="AutoShape 134">
            <a:extLst>
              <a:ext uri="{FF2B5EF4-FFF2-40B4-BE49-F238E27FC236}">
                <a16:creationId xmlns:a16="http://schemas.microsoft.com/office/drawing/2014/main" id="{4AAC16FC-2368-4AE0-A2D7-9A09BA8775C4}"/>
              </a:ext>
            </a:extLst>
          </p:cNvPr>
          <p:cNvSpPr>
            <a:spLocks/>
          </p:cNvSpPr>
          <p:nvPr/>
        </p:nvSpPr>
        <p:spPr bwMode="auto">
          <a:xfrm>
            <a:off x="7364517" y="3969211"/>
            <a:ext cx="286044" cy="2778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EE3B4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83" name="TextBox 38">
            <a:extLst>
              <a:ext uri="{FF2B5EF4-FFF2-40B4-BE49-F238E27FC236}">
                <a16:creationId xmlns:a16="http://schemas.microsoft.com/office/drawing/2014/main" id="{0C8570D7-D95F-422A-897E-157C824DEB85}"/>
              </a:ext>
            </a:extLst>
          </p:cNvPr>
          <p:cNvSpPr txBox="1"/>
          <p:nvPr/>
        </p:nvSpPr>
        <p:spPr>
          <a:xfrm>
            <a:off x="1555522" y="3599507"/>
            <a:ext cx="107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dirty="0">
                <a:solidFill>
                  <a:srgbClr val="EE3B42"/>
                </a:solidFill>
                <a:latin typeface="Century Gothic" panose="020B0502020202020204" pitchFamily="34" charset="0"/>
              </a:rPr>
              <a:t>Changer</a:t>
            </a:r>
            <a:endParaRPr lang="en-US" sz="1600" b="1" dirty="0">
              <a:solidFill>
                <a:srgbClr val="EE3B42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AutoShape 103">
            <a:extLst>
              <a:ext uri="{FF2B5EF4-FFF2-40B4-BE49-F238E27FC236}">
                <a16:creationId xmlns:a16="http://schemas.microsoft.com/office/drawing/2014/main" id="{F0A085ED-305F-4C7F-9A27-7230A57CDF7F}"/>
              </a:ext>
            </a:extLst>
          </p:cNvPr>
          <p:cNvSpPr>
            <a:spLocks/>
          </p:cNvSpPr>
          <p:nvPr/>
        </p:nvSpPr>
        <p:spPr bwMode="auto">
          <a:xfrm>
            <a:off x="1949667" y="3968653"/>
            <a:ext cx="286044" cy="278926"/>
          </a:xfrm>
          <a:custGeom>
            <a:avLst/>
            <a:gdLst>
              <a:gd name="T0" fmla="*/ 10795 w 21591"/>
              <a:gd name="T1" fmla="+- 0 10799 50"/>
              <a:gd name="T2" fmla="*/ 10799 h 21498"/>
              <a:gd name="T3" fmla="*/ 10795 w 21591"/>
              <a:gd name="T4" fmla="+- 0 10799 50"/>
              <a:gd name="T5" fmla="*/ 10799 h 21498"/>
              <a:gd name="T6" fmla="*/ 10795 w 21591"/>
              <a:gd name="T7" fmla="+- 0 10799 50"/>
              <a:gd name="T8" fmla="*/ 10799 h 21498"/>
              <a:gd name="T9" fmla="*/ 10795 w 21591"/>
              <a:gd name="T10" fmla="+- 0 10799 50"/>
              <a:gd name="T11" fmla="*/ 10799 h 2149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91" h="21498">
                <a:moveTo>
                  <a:pt x="14059" y="6524"/>
                </a:moveTo>
                <a:cubicBezTo>
                  <a:pt x="13645" y="6524"/>
                  <a:pt x="13256" y="6670"/>
                  <a:pt x="12887" y="6962"/>
                </a:cubicBezTo>
                <a:cubicBezTo>
                  <a:pt x="12520" y="7257"/>
                  <a:pt x="12155" y="7651"/>
                  <a:pt x="11798" y="8138"/>
                </a:cubicBezTo>
                <a:cubicBezTo>
                  <a:pt x="11441" y="8626"/>
                  <a:pt x="11081" y="9183"/>
                  <a:pt x="10726" y="9814"/>
                </a:cubicBezTo>
                <a:cubicBezTo>
                  <a:pt x="10371" y="10445"/>
                  <a:pt x="10017" y="11093"/>
                  <a:pt x="9664" y="11764"/>
                </a:cubicBezTo>
                <a:cubicBezTo>
                  <a:pt x="9234" y="12584"/>
                  <a:pt x="8793" y="13393"/>
                  <a:pt x="8336" y="14196"/>
                </a:cubicBezTo>
                <a:cubicBezTo>
                  <a:pt x="7876" y="14996"/>
                  <a:pt x="7384" y="15717"/>
                  <a:pt x="6858" y="16356"/>
                </a:cubicBezTo>
                <a:cubicBezTo>
                  <a:pt x="6329" y="16995"/>
                  <a:pt x="5752" y="17509"/>
                  <a:pt x="5118" y="17898"/>
                </a:cubicBezTo>
                <a:cubicBezTo>
                  <a:pt x="4484" y="18289"/>
                  <a:pt x="3787" y="18487"/>
                  <a:pt x="3021" y="18487"/>
                </a:cubicBezTo>
                <a:lnTo>
                  <a:pt x="457" y="18487"/>
                </a:lnTo>
                <a:cubicBezTo>
                  <a:pt x="332" y="18487"/>
                  <a:pt x="225" y="18432"/>
                  <a:pt x="134" y="18324"/>
                </a:cubicBezTo>
                <a:cubicBezTo>
                  <a:pt x="44" y="18219"/>
                  <a:pt x="0" y="18090"/>
                  <a:pt x="0" y="17941"/>
                </a:cubicBezTo>
                <a:lnTo>
                  <a:pt x="0" y="15790"/>
                </a:lnTo>
                <a:cubicBezTo>
                  <a:pt x="0" y="15638"/>
                  <a:pt x="44" y="15512"/>
                  <a:pt x="134" y="15410"/>
                </a:cubicBezTo>
                <a:cubicBezTo>
                  <a:pt x="225" y="15311"/>
                  <a:pt x="332" y="15255"/>
                  <a:pt x="457" y="15255"/>
                </a:cubicBezTo>
                <a:lnTo>
                  <a:pt x="3021" y="15255"/>
                </a:lnTo>
                <a:cubicBezTo>
                  <a:pt x="3420" y="15255"/>
                  <a:pt x="3809" y="15112"/>
                  <a:pt x="4188" y="14823"/>
                </a:cubicBezTo>
                <a:cubicBezTo>
                  <a:pt x="4568" y="14537"/>
                  <a:pt x="4932" y="14149"/>
                  <a:pt x="5285" y="13664"/>
                </a:cubicBezTo>
                <a:cubicBezTo>
                  <a:pt x="5637" y="13180"/>
                  <a:pt x="5984" y="12622"/>
                  <a:pt x="6339" y="11995"/>
                </a:cubicBezTo>
                <a:cubicBezTo>
                  <a:pt x="6691" y="11367"/>
                  <a:pt x="7041" y="10716"/>
                  <a:pt x="7394" y="10044"/>
                </a:cubicBezTo>
                <a:cubicBezTo>
                  <a:pt x="7822" y="9224"/>
                  <a:pt x="8270" y="8407"/>
                  <a:pt x="8734" y="7598"/>
                </a:cubicBezTo>
                <a:cubicBezTo>
                  <a:pt x="9199" y="6789"/>
                  <a:pt x="9696" y="6063"/>
                  <a:pt x="10222" y="5420"/>
                </a:cubicBezTo>
                <a:cubicBezTo>
                  <a:pt x="10748" y="4775"/>
                  <a:pt x="11323" y="4261"/>
                  <a:pt x="11949" y="3876"/>
                </a:cubicBezTo>
                <a:cubicBezTo>
                  <a:pt x="12573" y="3488"/>
                  <a:pt x="13276" y="3292"/>
                  <a:pt x="14056" y="3292"/>
                </a:cubicBezTo>
                <a:lnTo>
                  <a:pt x="16434" y="3292"/>
                </a:lnTo>
                <a:lnTo>
                  <a:pt x="16434" y="711"/>
                </a:lnTo>
                <a:cubicBezTo>
                  <a:pt x="16434" y="329"/>
                  <a:pt x="16530" y="101"/>
                  <a:pt x="16721" y="22"/>
                </a:cubicBezTo>
                <a:cubicBezTo>
                  <a:pt x="16914" y="-50"/>
                  <a:pt x="17146" y="49"/>
                  <a:pt x="17418" y="317"/>
                </a:cubicBezTo>
                <a:lnTo>
                  <a:pt x="21330" y="4203"/>
                </a:lnTo>
                <a:cubicBezTo>
                  <a:pt x="21511" y="4372"/>
                  <a:pt x="21597" y="4582"/>
                  <a:pt x="21587" y="4834"/>
                </a:cubicBezTo>
                <a:cubicBezTo>
                  <a:pt x="21587" y="5102"/>
                  <a:pt x="21502" y="5321"/>
                  <a:pt x="21330" y="5487"/>
                </a:cubicBezTo>
                <a:lnTo>
                  <a:pt x="17418" y="9361"/>
                </a:lnTo>
                <a:cubicBezTo>
                  <a:pt x="17146" y="9630"/>
                  <a:pt x="16914" y="9726"/>
                  <a:pt x="16721" y="9644"/>
                </a:cubicBezTo>
                <a:cubicBezTo>
                  <a:pt x="16530" y="9569"/>
                  <a:pt x="16434" y="9338"/>
                  <a:pt x="16434" y="8956"/>
                </a:cubicBezTo>
                <a:lnTo>
                  <a:pt x="16434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7" y="6495"/>
                  <a:pt x="229" y="6448"/>
                  <a:pt x="139" y="6349"/>
                </a:cubicBezTo>
                <a:cubicBezTo>
                  <a:pt x="48" y="6250"/>
                  <a:pt x="4" y="6127"/>
                  <a:pt x="4" y="5978"/>
                </a:cubicBezTo>
                <a:lnTo>
                  <a:pt x="4" y="3823"/>
                </a:lnTo>
                <a:cubicBezTo>
                  <a:pt x="4" y="3462"/>
                  <a:pt x="156" y="3286"/>
                  <a:pt x="462" y="3292"/>
                </a:cubicBezTo>
                <a:lnTo>
                  <a:pt x="3026" y="3292"/>
                </a:lnTo>
                <a:cubicBezTo>
                  <a:pt x="3560" y="3292"/>
                  <a:pt x="4054" y="3388"/>
                  <a:pt x="4514" y="3572"/>
                </a:cubicBezTo>
                <a:cubicBezTo>
                  <a:pt x="4974" y="3762"/>
                  <a:pt x="5409" y="4022"/>
                  <a:pt x="5820" y="4358"/>
                </a:cubicBezTo>
                <a:cubicBezTo>
                  <a:pt x="6229" y="4691"/>
                  <a:pt x="6608" y="5085"/>
                  <a:pt x="6963" y="5531"/>
                </a:cubicBezTo>
                <a:cubicBezTo>
                  <a:pt x="7318" y="5978"/>
                  <a:pt x="7655" y="6463"/>
                  <a:pt x="7993" y="6982"/>
                </a:cubicBezTo>
                <a:cubicBezTo>
                  <a:pt x="7518" y="7823"/>
                  <a:pt x="7058" y="8652"/>
                  <a:pt x="6620" y="9472"/>
                </a:cubicBezTo>
                <a:cubicBezTo>
                  <a:pt x="6589" y="9548"/>
                  <a:pt x="6557" y="9610"/>
                  <a:pt x="6515" y="9668"/>
                </a:cubicBezTo>
                <a:cubicBezTo>
                  <a:pt x="6476" y="9726"/>
                  <a:pt x="6442" y="9794"/>
                  <a:pt x="6410" y="9875"/>
                </a:cubicBezTo>
                <a:cubicBezTo>
                  <a:pt x="5862" y="8926"/>
                  <a:pt x="5319" y="8127"/>
                  <a:pt x="4776" y="7473"/>
                </a:cubicBezTo>
                <a:cubicBezTo>
                  <a:pt x="4232" y="6822"/>
                  <a:pt x="3650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6"/>
                  <a:pt x="21599" y="16385"/>
                  <a:pt x="21590" y="16657"/>
                </a:cubicBezTo>
                <a:cubicBezTo>
                  <a:pt x="21590" y="16908"/>
                  <a:pt x="21504" y="17115"/>
                  <a:pt x="21333" y="17284"/>
                </a:cubicBezTo>
                <a:lnTo>
                  <a:pt x="17420" y="21182"/>
                </a:lnTo>
                <a:cubicBezTo>
                  <a:pt x="17149" y="21453"/>
                  <a:pt x="16916" y="21550"/>
                  <a:pt x="16723" y="21471"/>
                </a:cubicBezTo>
                <a:cubicBezTo>
                  <a:pt x="16532" y="21392"/>
                  <a:pt x="16437" y="21161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5"/>
                  <a:pt x="12573" y="18143"/>
                </a:cubicBezTo>
                <a:cubicBezTo>
                  <a:pt x="12113" y="17953"/>
                  <a:pt x="11680" y="17690"/>
                  <a:pt x="11279" y="17354"/>
                </a:cubicBezTo>
                <a:cubicBezTo>
                  <a:pt x="10878" y="17019"/>
                  <a:pt x="10496" y="16628"/>
                  <a:pt x="10136" y="16181"/>
                </a:cubicBezTo>
                <a:cubicBezTo>
                  <a:pt x="9779" y="15731"/>
                  <a:pt x="9439" y="15253"/>
                  <a:pt x="9119" y="14739"/>
                </a:cubicBezTo>
                <a:cubicBezTo>
                  <a:pt x="9344" y="14359"/>
                  <a:pt x="9566" y="13962"/>
                  <a:pt x="9779" y="13551"/>
                </a:cubicBezTo>
                <a:cubicBezTo>
                  <a:pt x="9994" y="13142"/>
                  <a:pt x="10217" y="12739"/>
                  <a:pt x="10442" y="12336"/>
                </a:cubicBezTo>
                <a:cubicBezTo>
                  <a:pt x="10474" y="12246"/>
                  <a:pt x="10513" y="12164"/>
                  <a:pt x="10560" y="12091"/>
                </a:cubicBezTo>
                <a:cubicBezTo>
                  <a:pt x="10609" y="12024"/>
                  <a:pt x="10645" y="11939"/>
                  <a:pt x="10680" y="11846"/>
                </a:cubicBezTo>
                <a:cubicBezTo>
                  <a:pt x="11225" y="12797"/>
                  <a:pt x="11768" y="13591"/>
                  <a:pt x="12314" y="14231"/>
                </a:cubicBezTo>
                <a:cubicBezTo>
                  <a:pt x="12855" y="14867"/>
                  <a:pt x="13440" y="15188"/>
                  <a:pt x="14063" y="15188"/>
                </a:cubicBezTo>
                <a:lnTo>
                  <a:pt x="16442" y="15188"/>
                </a:lnTo>
                <a:lnTo>
                  <a:pt x="16442" y="12532"/>
                </a:lnTo>
                <a:cubicBezTo>
                  <a:pt x="16442" y="12152"/>
                  <a:pt x="16537" y="11922"/>
                  <a:pt x="16728" y="11846"/>
                </a:cubicBezTo>
                <a:cubicBezTo>
                  <a:pt x="16921" y="11773"/>
                  <a:pt x="17154" y="11866"/>
                  <a:pt x="17425" y="12126"/>
                </a:cubicBezTo>
                <a:lnTo>
                  <a:pt x="21333" y="1599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marL="0" marR="0" lvl="0" indent="0" defTabSz="342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00" b="0" i="0" u="none" strike="noStrike" kern="0" cap="none" spc="0" normalizeH="0" baseline="0" noProof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EBDCE3-EE80-4CD8-A1A0-E5E1EF91A703}"/>
              </a:ext>
            </a:extLst>
          </p:cNvPr>
          <p:cNvSpPr/>
          <p:nvPr/>
        </p:nvSpPr>
        <p:spPr>
          <a:xfrm>
            <a:off x="1133308" y="3285115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4FC5AAFB-F233-4681-BEA3-08BB081CE206}"/>
              </a:ext>
            </a:extLst>
          </p:cNvPr>
          <p:cNvSpPr txBox="1"/>
          <p:nvPr/>
        </p:nvSpPr>
        <p:spPr>
          <a:xfrm>
            <a:off x="1096215" y="3278244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ACCULTURATION DIGITALE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E8724C6-24B4-4B85-A2F7-4B5C49F20AA8}"/>
              </a:ext>
            </a:extLst>
          </p:cNvPr>
          <p:cNvSpPr/>
          <p:nvPr/>
        </p:nvSpPr>
        <p:spPr>
          <a:xfrm>
            <a:off x="3714861" y="3295892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36">
            <a:extLst>
              <a:ext uri="{FF2B5EF4-FFF2-40B4-BE49-F238E27FC236}">
                <a16:creationId xmlns:a16="http://schemas.microsoft.com/office/drawing/2014/main" id="{2B1706E8-DCD6-41F7-AE3F-8B26D9B5C1E7}"/>
              </a:ext>
            </a:extLst>
          </p:cNvPr>
          <p:cNvSpPr txBox="1"/>
          <p:nvPr/>
        </p:nvSpPr>
        <p:spPr>
          <a:xfrm>
            <a:off x="3693357" y="3287720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BUSINESS DESIGN BY CX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A59C4D0-A317-42A6-A1EE-1FCA7EEE94EA}"/>
              </a:ext>
            </a:extLst>
          </p:cNvPr>
          <p:cNvSpPr/>
          <p:nvPr/>
        </p:nvSpPr>
        <p:spPr>
          <a:xfrm>
            <a:off x="6483561" y="3290324"/>
            <a:ext cx="1985258" cy="263259"/>
          </a:xfrm>
          <a:prstGeom prst="roundRect">
            <a:avLst/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6D24320B-A74C-4D54-9C7F-99CC32D223E9}"/>
              </a:ext>
            </a:extLst>
          </p:cNvPr>
          <p:cNvSpPr txBox="1"/>
          <p:nvPr/>
        </p:nvSpPr>
        <p:spPr>
          <a:xfrm>
            <a:off x="6462057" y="3282152"/>
            <a:ext cx="2059444" cy="27699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TIME TO MARKET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698B8-DDE2-4A9C-A9C3-2C4D0B9A480C}"/>
              </a:ext>
            </a:extLst>
          </p:cNvPr>
          <p:cNvGrpSpPr/>
          <p:nvPr/>
        </p:nvGrpSpPr>
        <p:grpSpPr>
          <a:xfrm>
            <a:off x="3544118" y="4540205"/>
            <a:ext cx="2382746" cy="528763"/>
            <a:chOff x="3693357" y="4463358"/>
            <a:chExt cx="2382746" cy="528763"/>
          </a:xfrm>
        </p:grpSpPr>
        <p:sp>
          <p:nvSpPr>
            <p:cNvPr id="81" name="TextBox 42">
              <a:extLst>
                <a:ext uri="{FF2B5EF4-FFF2-40B4-BE49-F238E27FC236}">
                  <a16:creationId xmlns:a16="http://schemas.microsoft.com/office/drawing/2014/main" id="{06E0ED4B-CDC1-4B95-A206-61304C6BAD34}"/>
                </a:ext>
              </a:extLst>
            </p:cNvPr>
            <p:cNvSpPr txBox="1"/>
            <p:nvPr/>
          </p:nvSpPr>
          <p:spPr>
            <a:xfrm>
              <a:off x="4107294" y="4580133"/>
              <a:ext cx="19688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b="1" spc="300" dirty="0">
                  <a:solidFill>
                    <a:srgbClr val="EE3B42"/>
                  </a:solidFill>
                  <a:latin typeface="Century Gothic" panose="020B0502020202020204" pitchFamily="34" charset="0"/>
                </a:rPr>
                <a:t>RAPIDEMENT</a:t>
              </a:r>
              <a:endParaRPr lang="en-US" b="1" spc="300" dirty="0">
                <a:solidFill>
                  <a:srgbClr val="EE3B4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93F91-7C1B-4B1E-9D41-CF44460E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974" y="4538117"/>
              <a:ext cx="388690" cy="38869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B98710-340C-4A5C-ABB9-8CED8747A9A6}"/>
                </a:ext>
              </a:extLst>
            </p:cNvPr>
            <p:cNvSpPr/>
            <p:nvPr/>
          </p:nvSpPr>
          <p:spPr>
            <a:xfrm>
              <a:off x="3693357" y="4463358"/>
              <a:ext cx="2275821" cy="528763"/>
            </a:xfrm>
            <a:prstGeom prst="roundRect">
              <a:avLst/>
            </a:prstGeom>
            <a:noFill/>
            <a:ln w="28575">
              <a:solidFill>
                <a:srgbClr val="EE3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126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  <p:bldP spid="64" grpId="0"/>
      <p:bldP spid="65" grpId="0"/>
      <p:bldP spid="66" grpId="0" animBg="1"/>
      <p:bldP spid="68" grpId="0" animBg="1"/>
      <p:bldP spid="70" grpId="0" animBg="1"/>
      <p:bldP spid="78" grpId="0"/>
      <p:bldP spid="79" grpId="0" animBg="1"/>
      <p:bldP spid="80" grpId="0" animBg="1"/>
      <p:bldP spid="83" grpId="0"/>
      <p:bldP spid="84" grpId="0" animBg="1"/>
      <p:bldP spid="76" grpId="0"/>
      <p:bldP spid="87" grpId="0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13683" y="29459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32498" y="3971040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98733" y="4103131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806547" y="4171378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89987" y="262265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613599" y="3843240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64448" y="50044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35810" y="822019"/>
            <a:ext cx="262984" cy="257025"/>
            <a:chOff x="891831" y="3138791"/>
            <a:chExt cx="262984" cy="257025"/>
          </a:xfrm>
          <a:solidFill>
            <a:srgbClr val="DD2B2B"/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0" name="Marcador de texto 13"/>
          <p:cNvSpPr txBox="1">
            <a:spLocks/>
          </p:cNvSpPr>
          <p:nvPr/>
        </p:nvSpPr>
        <p:spPr>
          <a:xfrm>
            <a:off x="688622" y="2046318"/>
            <a:ext cx="776675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Our</a:t>
            </a:r>
            <a:r>
              <a:rPr lang="es-ES_tradnl" sz="5000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es-ES_tradnl" sz="5000" err="1">
                <a:solidFill>
                  <a:schemeClr val="bg1">
                    <a:lumMod val="95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Mision</a:t>
            </a:r>
            <a:endParaRPr lang="es-ES_tradnl" sz="5000">
              <a:solidFill>
                <a:schemeClr val="bg1">
                  <a:lumMod val="95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31" name="Text Placeholder 20"/>
          <p:cNvSpPr txBox="1">
            <a:spLocks/>
          </p:cNvSpPr>
          <p:nvPr/>
        </p:nvSpPr>
        <p:spPr>
          <a:xfrm>
            <a:off x="3204839" y="2663960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0DA9EB-8479-4592-A9B8-B5332071F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9414" b="19414"/>
          <a:stretch>
            <a:fillRect/>
          </a:stretch>
        </p:blipFill>
        <p:spPr/>
      </p:pic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BFFD1ED7-6A15-43E8-A9B3-730C6DE1C661}"/>
              </a:ext>
            </a:extLst>
          </p:cNvPr>
          <p:cNvSpPr txBox="1">
            <a:spLocks/>
          </p:cNvSpPr>
          <p:nvPr/>
        </p:nvSpPr>
        <p:spPr>
          <a:xfrm>
            <a:off x="1489987" y="2236300"/>
            <a:ext cx="7409627" cy="57695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b="1" dirty="0">
                <a:solidFill>
                  <a:schemeClr val="bg1"/>
                </a:solidFill>
              </a:rPr>
              <a:t>QUID DU SECTEUR FINANCIER ?</a:t>
            </a:r>
          </a:p>
        </p:txBody>
      </p:sp>
      <p:pic>
        <p:nvPicPr>
          <p:cNvPr id="18" name="Image 4">
            <a:extLst>
              <a:ext uri="{FF2B5EF4-FFF2-40B4-BE49-F238E27FC236}">
                <a16:creationId xmlns:a16="http://schemas.microsoft.com/office/drawing/2014/main" id="{FAB2D9EB-A7AF-4D66-9040-E8A55F104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3675"/>
            <a:ext cx="469216" cy="4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RESHAPING THE LANDSCAPE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15" name="Espace réservé du numéro de diapositive 1">
            <a:extLst>
              <a:ext uri="{FF2B5EF4-FFF2-40B4-BE49-F238E27FC236}">
                <a16:creationId xmlns:a16="http://schemas.microsoft.com/office/drawing/2014/main" id="{A5288BA1-F54C-4776-B61B-784BCC853521}"/>
              </a:ext>
            </a:extLst>
          </p:cNvPr>
          <p:cNvSpPr txBox="1">
            <a:spLocks/>
          </p:cNvSpPr>
          <p:nvPr/>
        </p:nvSpPr>
        <p:spPr>
          <a:xfrm>
            <a:off x="205946" y="200959"/>
            <a:ext cx="0" cy="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4646C4B7-3536-4365-B277-06DD8F219044}"/>
              </a:ext>
            </a:extLst>
          </p:cNvPr>
          <p:cNvSpPr txBox="1">
            <a:spLocks/>
          </p:cNvSpPr>
          <p:nvPr/>
        </p:nvSpPr>
        <p:spPr>
          <a:xfrm>
            <a:off x="2056766" y="113765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BIG DATA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AC95BC9-B144-4BD1-8599-94EDED78D802}"/>
              </a:ext>
            </a:extLst>
          </p:cNvPr>
          <p:cNvSpPr txBox="1">
            <a:spLocks/>
          </p:cNvSpPr>
          <p:nvPr/>
        </p:nvSpPr>
        <p:spPr>
          <a:xfrm>
            <a:off x="3415291" y="2762118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CUSTOMER EXPERIENCE</a:t>
            </a:r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57E117DF-DDBC-4AF0-89DA-004F2F6D1DA9}"/>
              </a:ext>
            </a:extLst>
          </p:cNvPr>
          <p:cNvSpPr txBox="1">
            <a:spLocks/>
          </p:cNvSpPr>
          <p:nvPr/>
        </p:nvSpPr>
        <p:spPr>
          <a:xfrm>
            <a:off x="6177619" y="2423795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20" name="Rectangle à coins arrondis 46">
            <a:extLst>
              <a:ext uri="{FF2B5EF4-FFF2-40B4-BE49-F238E27FC236}">
                <a16:creationId xmlns:a16="http://schemas.microsoft.com/office/drawing/2014/main" id="{2153C736-F106-478D-9C48-7E7BC1091660}"/>
              </a:ext>
            </a:extLst>
          </p:cNvPr>
          <p:cNvSpPr/>
          <p:nvPr/>
        </p:nvSpPr>
        <p:spPr>
          <a:xfrm>
            <a:off x="360218" y="4308449"/>
            <a:ext cx="8174635" cy="374571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Digital Trends are « 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reshaping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 the </a:t>
            </a:r>
            <a:r>
              <a:rPr lang="fr-FR" altLang="fr-F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landscape</a:t>
            </a:r>
            <a:r>
              <a:rPr lang="fr-FR" altLang="fr-F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  <a:sym typeface="Arial" panose="020B0604020202020204" pitchFamily="34" charset="0"/>
              </a:rPr>
              <a:t> » of Banking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BD2B7FF-EB65-4BE6-A39E-6439DC745482}"/>
              </a:ext>
            </a:extLst>
          </p:cNvPr>
          <p:cNvSpPr txBox="1">
            <a:spLocks/>
          </p:cNvSpPr>
          <p:nvPr/>
        </p:nvSpPr>
        <p:spPr>
          <a:xfrm>
            <a:off x="734473" y="2081718"/>
            <a:ext cx="1888884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FINTECH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8105695-2EDD-4DE6-AF4D-2DF3078978C3}"/>
              </a:ext>
            </a:extLst>
          </p:cNvPr>
          <p:cNvSpPr txBox="1">
            <a:spLocks/>
          </p:cNvSpPr>
          <p:nvPr/>
        </p:nvSpPr>
        <p:spPr>
          <a:xfrm>
            <a:off x="3295820" y="3436162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MOBILITY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8D59522-6E79-45A9-B18A-5A93D233A6C4}"/>
              </a:ext>
            </a:extLst>
          </p:cNvPr>
          <p:cNvSpPr txBox="1">
            <a:spLocks/>
          </p:cNvSpPr>
          <p:nvPr/>
        </p:nvSpPr>
        <p:spPr>
          <a:xfrm>
            <a:off x="4534874" y="154895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DIGITAL WALLETS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B205AF2-14F3-4462-B3E0-718E81AA8E0B}"/>
              </a:ext>
            </a:extLst>
          </p:cNvPr>
          <p:cNvSpPr txBox="1">
            <a:spLocks/>
          </p:cNvSpPr>
          <p:nvPr/>
        </p:nvSpPr>
        <p:spPr>
          <a:xfrm>
            <a:off x="4347069" y="1965370"/>
            <a:ext cx="223916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BLOCKCHAIN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1BA2BD1F-B50F-42DF-BFE0-7217EA3FC1EC}"/>
              </a:ext>
            </a:extLst>
          </p:cNvPr>
          <p:cNvSpPr txBox="1">
            <a:spLocks/>
          </p:cNvSpPr>
          <p:nvPr/>
        </p:nvSpPr>
        <p:spPr>
          <a:xfrm>
            <a:off x="5893399" y="3065922"/>
            <a:ext cx="2239166" cy="750799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E16268"/>
                </a:solidFill>
              </a:rPr>
              <a:t>INTERNET OF THINGS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35541557-336E-4036-A0E9-2709DA8B5F14}"/>
              </a:ext>
            </a:extLst>
          </p:cNvPr>
          <p:cNvSpPr txBox="1">
            <a:spLocks/>
          </p:cNvSpPr>
          <p:nvPr/>
        </p:nvSpPr>
        <p:spPr>
          <a:xfrm>
            <a:off x="5466652" y="2727599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CYBERSECURITY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5F7DFD15-7A8C-4A1D-B935-3675842B24B7}"/>
              </a:ext>
            </a:extLst>
          </p:cNvPr>
          <p:cNvSpPr txBox="1">
            <a:spLocks/>
          </p:cNvSpPr>
          <p:nvPr/>
        </p:nvSpPr>
        <p:spPr>
          <a:xfrm>
            <a:off x="4084803" y="2285618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SOCIAL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7C0EE58-B2FE-4565-A96E-F1ED357608F7}"/>
              </a:ext>
            </a:extLst>
          </p:cNvPr>
          <p:cNvSpPr txBox="1">
            <a:spLocks/>
          </p:cNvSpPr>
          <p:nvPr/>
        </p:nvSpPr>
        <p:spPr>
          <a:xfrm>
            <a:off x="1520731" y="2685363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ROBO ADVISOR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56F636C7-A29D-47D3-A323-BB079BC51E33}"/>
              </a:ext>
            </a:extLst>
          </p:cNvPr>
          <p:cNvSpPr txBox="1">
            <a:spLocks/>
          </p:cNvSpPr>
          <p:nvPr/>
        </p:nvSpPr>
        <p:spPr>
          <a:xfrm>
            <a:off x="6891459" y="2037312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BYOD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F95AEAD2-1127-4372-8ABD-792D70DCBE56}"/>
              </a:ext>
            </a:extLst>
          </p:cNvPr>
          <p:cNvSpPr txBox="1">
            <a:spLocks/>
          </p:cNvSpPr>
          <p:nvPr/>
        </p:nvSpPr>
        <p:spPr>
          <a:xfrm>
            <a:off x="2297887" y="2341116"/>
            <a:ext cx="247810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EE3B42"/>
                </a:solidFill>
              </a:rPr>
              <a:t>OPEN APIs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EFFA811E-E8F6-49B0-B7E3-1488AD59F522}"/>
              </a:ext>
            </a:extLst>
          </p:cNvPr>
          <p:cNvSpPr txBox="1">
            <a:spLocks/>
          </p:cNvSpPr>
          <p:nvPr/>
        </p:nvSpPr>
        <p:spPr>
          <a:xfrm>
            <a:off x="3945650" y="3816721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OMNICHANNEL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4C42F9EA-97DE-4CFE-90A6-949E447B8EF0}"/>
              </a:ext>
            </a:extLst>
          </p:cNvPr>
          <p:cNvSpPr txBox="1">
            <a:spLocks/>
          </p:cNvSpPr>
          <p:nvPr/>
        </p:nvSpPr>
        <p:spPr>
          <a:xfrm>
            <a:off x="818988" y="2989167"/>
            <a:ext cx="2566682" cy="590118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EE3B42"/>
                </a:solidFill>
              </a:rPr>
              <a:t>WEARABLE</a:t>
            </a:r>
          </a:p>
        </p:txBody>
      </p:sp>
    </p:spTree>
    <p:extLst>
      <p:ext uri="{BB962C8B-B14F-4D97-AF65-F5344CB8AC3E}">
        <p14:creationId xmlns:p14="http://schemas.microsoft.com/office/powerpoint/2010/main" val="82750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23">
            <a:extLst>
              <a:ext uri="{FF2B5EF4-FFF2-40B4-BE49-F238E27FC236}">
                <a16:creationId xmlns:a16="http://schemas.microsoft.com/office/drawing/2014/main" id="{8BE2525E-7426-4676-B1E8-E1E3597B42AA}"/>
              </a:ext>
            </a:extLst>
          </p:cNvPr>
          <p:cNvSpPr/>
          <p:nvPr/>
        </p:nvSpPr>
        <p:spPr>
          <a:xfrm rot="16200000">
            <a:off x="3703334" y="-3097681"/>
            <a:ext cx="705971" cy="7621636"/>
          </a:xfrm>
          <a:custGeom>
            <a:avLst/>
            <a:gdLst>
              <a:gd name="connsiteX0" fmla="*/ 129027 w 773785"/>
              <a:gd name="connsiteY0" fmla="*/ 0 h 3977707"/>
              <a:gd name="connsiteX1" fmla="*/ 247915 w 773785"/>
              <a:gd name="connsiteY1" fmla="*/ 78804 h 3977707"/>
              <a:gd name="connsiteX2" fmla="*/ 257866 w 773785"/>
              <a:gd name="connsiteY2" fmla="*/ 128093 h 3977707"/>
              <a:gd name="connsiteX3" fmla="*/ 267817 w 773785"/>
              <a:gd name="connsiteY3" fmla="*/ 78804 h 3977707"/>
              <a:gd name="connsiteX4" fmla="*/ 386704 w 773785"/>
              <a:gd name="connsiteY4" fmla="*/ 0 h 3977707"/>
              <a:gd name="connsiteX5" fmla="*/ 515731 w 773785"/>
              <a:gd name="connsiteY5" fmla="*/ 129027 h 3977707"/>
              <a:gd name="connsiteX6" fmla="*/ 515730 w 773785"/>
              <a:gd name="connsiteY6" fmla="*/ 2801495 h 3977707"/>
              <a:gd name="connsiteX7" fmla="*/ 505592 w 773785"/>
              <a:gd name="connsiteY7" fmla="*/ 2751276 h 3977707"/>
              <a:gd name="connsiteX8" fmla="*/ 386704 w 773785"/>
              <a:gd name="connsiteY8" fmla="*/ 2672472 h 3977707"/>
              <a:gd name="connsiteX9" fmla="*/ 267817 w 773785"/>
              <a:gd name="connsiteY9" fmla="*/ 2751276 h 3977707"/>
              <a:gd name="connsiteX10" fmla="*/ 258053 w 773785"/>
              <a:gd name="connsiteY10" fmla="*/ 2799636 h 3977707"/>
              <a:gd name="connsiteX11" fmla="*/ 258053 w 773785"/>
              <a:gd name="connsiteY11" fmla="*/ 3130438 h 3977707"/>
              <a:gd name="connsiteX12" fmla="*/ 129026 w 773785"/>
              <a:gd name="connsiteY12" fmla="*/ 3259465 h 3977707"/>
              <a:gd name="connsiteX13" fmla="*/ 129027 w 773785"/>
              <a:gd name="connsiteY13" fmla="*/ 3259464 h 3977707"/>
              <a:gd name="connsiteX14" fmla="*/ 0 w 773785"/>
              <a:gd name="connsiteY14" fmla="*/ 3130437 h 3977707"/>
              <a:gd name="connsiteX15" fmla="*/ 0 w 773785"/>
              <a:gd name="connsiteY15" fmla="*/ 129027 h 3977707"/>
              <a:gd name="connsiteX16" fmla="*/ 129027 w 773785"/>
              <a:gd name="connsiteY16" fmla="*/ 0 h 3977707"/>
              <a:gd name="connsiteX17" fmla="*/ 644758 w 773785"/>
              <a:gd name="connsiteY17" fmla="*/ 0 h 3977707"/>
              <a:gd name="connsiteX18" fmla="*/ 773785 w 773785"/>
              <a:gd name="connsiteY18" fmla="*/ 129027 h 3977707"/>
              <a:gd name="connsiteX19" fmla="*/ 773784 w 773785"/>
              <a:gd name="connsiteY19" fmla="*/ 3848680 h 3977707"/>
              <a:gd name="connsiteX20" fmla="*/ 644757 w 773785"/>
              <a:gd name="connsiteY20" fmla="*/ 3977707 h 3977707"/>
              <a:gd name="connsiteX21" fmla="*/ 644758 w 773785"/>
              <a:gd name="connsiteY21" fmla="*/ 3977706 h 3977707"/>
              <a:gd name="connsiteX22" fmla="*/ 515731 w 773785"/>
              <a:gd name="connsiteY22" fmla="*/ 3848679 h 3977707"/>
              <a:gd name="connsiteX23" fmla="*/ 515731 w 773785"/>
              <a:gd name="connsiteY23" fmla="*/ 129027 h 3977707"/>
              <a:gd name="connsiteX24" fmla="*/ 515731 w 773785"/>
              <a:gd name="connsiteY24" fmla="*/ 129027 h 3977707"/>
              <a:gd name="connsiteX25" fmla="*/ 644758 w 773785"/>
              <a:gd name="connsiteY25" fmla="*/ 0 h 39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3785" h="3977707">
                <a:moveTo>
                  <a:pt x="129027" y="0"/>
                </a:moveTo>
                <a:cubicBezTo>
                  <a:pt x="182472" y="0"/>
                  <a:pt x="228327" y="32494"/>
                  <a:pt x="247915" y="78804"/>
                </a:cubicBezTo>
                <a:lnTo>
                  <a:pt x="257866" y="128093"/>
                </a:lnTo>
                <a:lnTo>
                  <a:pt x="267817" y="78804"/>
                </a:lnTo>
                <a:cubicBezTo>
                  <a:pt x="287404" y="32494"/>
                  <a:pt x="333259" y="0"/>
                  <a:pt x="386704" y="0"/>
                </a:cubicBezTo>
                <a:cubicBezTo>
                  <a:pt x="457964" y="0"/>
                  <a:pt x="515731" y="57767"/>
                  <a:pt x="515731" y="129027"/>
                </a:cubicBezTo>
                <a:lnTo>
                  <a:pt x="515730" y="2801495"/>
                </a:lnTo>
                <a:lnTo>
                  <a:pt x="505592" y="2751276"/>
                </a:lnTo>
                <a:cubicBezTo>
                  <a:pt x="486004" y="2704966"/>
                  <a:pt x="440149" y="2672472"/>
                  <a:pt x="386704" y="2672472"/>
                </a:cubicBezTo>
                <a:cubicBezTo>
                  <a:pt x="333259" y="2672472"/>
                  <a:pt x="287404" y="2704966"/>
                  <a:pt x="267817" y="2751276"/>
                </a:cubicBezTo>
                <a:lnTo>
                  <a:pt x="258053" y="2799636"/>
                </a:lnTo>
                <a:lnTo>
                  <a:pt x="258053" y="3130438"/>
                </a:lnTo>
                <a:cubicBezTo>
                  <a:pt x="258053" y="3201698"/>
                  <a:pt x="200286" y="3259465"/>
                  <a:pt x="129026" y="3259465"/>
                </a:cubicBezTo>
                <a:lnTo>
                  <a:pt x="129027" y="3259464"/>
                </a:lnTo>
                <a:cubicBezTo>
                  <a:pt x="57767" y="3259464"/>
                  <a:pt x="0" y="3201697"/>
                  <a:pt x="0" y="3130437"/>
                </a:cubicBez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  <a:moveTo>
                  <a:pt x="644758" y="0"/>
                </a:moveTo>
                <a:cubicBezTo>
                  <a:pt x="716018" y="0"/>
                  <a:pt x="773785" y="57767"/>
                  <a:pt x="773785" y="129027"/>
                </a:cubicBezTo>
                <a:cubicBezTo>
                  <a:pt x="773785" y="1368911"/>
                  <a:pt x="773784" y="2608796"/>
                  <a:pt x="773784" y="3848680"/>
                </a:cubicBezTo>
                <a:cubicBezTo>
                  <a:pt x="773784" y="3919940"/>
                  <a:pt x="716017" y="3977707"/>
                  <a:pt x="644757" y="3977707"/>
                </a:cubicBezTo>
                <a:lnTo>
                  <a:pt x="644758" y="3977706"/>
                </a:lnTo>
                <a:cubicBezTo>
                  <a:pt x="573498" y="3977706"/>
                  <a:pt x="515731" y="3919939"/>
                  <a:pt x="515731" y="3848679"/>
                </a:cubicBezTo>
                <a:lnTo>
                  <a:pt x="515731" y="129027"/>
                </a:lnTo>
                <a:lnTo>
                  <a:pt x="515731" y="129027"/>
                </a:lnTo>
                <a:cubicBezTo>
                  <a:pt x="515731" y="57767"/>
                  <a:pt x="573498" y="0"/>
                  <a:pt x="6447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88CCA055-CAE5-4D3A-8D20-4245CDF8E3DA}"/>
              </a:ext>
            </a:extLst>
          </p:cNvPr>
          <p:cNvSpPr txBox="1">
            <a:spLocks/>
          </p:cNvSpPr>
          <p:nvPr/>
        </p:nvSpPr>
        <p:spPr>
          <a:xfrm>
            <a:off x="572365" y="572403"/>
            <a:ext cx="5380553" cy="55444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000" b="1" i="0" kern="120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TOP DRIVERS 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13" name="Image 4">
            <a:extLst>
              <a:ext uri="{FF2B5EF4-FFF2-40B4-BE49-F238E27FC236}">
                <a16:creationId xmlns:a16="http://schemas.microsoft.com/office/drawing/2014/main" id="{97CD02CF-407F-4CCC-A8DF-639336B2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3" y="4581737"/>
            <a:ext cx="469216" cy="469216"/>
          </a:xfrm>
          <a:prstGeom prst="rect">
            <a:avLst/>
          </a:prstGeom>
        </p:spPr>
      </p:pic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EB1C475D-FC07-4C1E-AA42-7C3F121AF11D}"/>
              </a:ext>
            </a:extLst>
          </p:cNvPr>
          <p:cNvSpPr txBox="1">
            <a:spLocks/>
          </p:cNvSpPr>
          <p:nvPr/>
        </p:nvSpPr>
        <p:spPr>
          <a:xfrm>
            <a:off x="1561393" y="201463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 UTILISATEUR</a:t>
            </a:r>
          </a:p>
        </p:txBody>
      </p:sp>
      <p:sp>
        <p:nvSpPr>
          <p:cNvPr id="21" name="Rectángulo redondeado 12">
            <a:extLst>
              <a:ext uri="{FF2B5EF4-FFF2-40B4-BE49-F238E27FC236}">
                <a16:creationId xmlns:a16="http://schemas.microsoft.com/office/drawing/2014/main" id="{6149FD6D-9D7C-49D2-9194-0C38CE98245B}"/>
              </a:ext>
            </a:extLst>
          </p:cNvPr>
          <p:cNvSpPr/>
          <p:nvPr/>
        </p:nvSpPr>
        <p:spPr>
          <a:xfrm>
            <a:off x="1376793" y="1834055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CE7F03D-1195-40E1-8803-16CBA4FF6F80}"/>
              </a:ext>
            </a:extLst>
          </p:cNvPr>
          <p:cNvSpPr txBox="1">
            <a:spLocks/>
          </p:cNvSpPr>
          <p:nvPr/>
        </p:nvSpPr>
        <p:spPr>
          <a:xfrm>
            <a:off x="1561393" y="308785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FINTECH</a:t>
            </a:r>
          </a:p>
        </p:txBody>
      </p:sp>
      <p:sp>
        <p:nvSpPr>
          <p:cNvPr id="23" name="Rectángulo redondeado 15">
            <a:extLst>
              <a:ext uri="{FF2B5EF4-FFF2-40B4-BE49-F238E27FC236}">
                <a16:creationId xmlns:a16="http://schemas.microsoft.com/office/drawing/2014/main" id="{7BD46256-62D1-43CA-8760-822CDC8D0645}"/>
              </a:ext>
            </a:extLst>
          </p:cNvPr>
          <p:cNvSpPr/>
          <p:nvPr/>
        </p:nvSpPr>
        <p:spPr>
          <a:xfrm>
            <a:off x="1380121" y="294572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redondeado 18">
            <a:extLst>
              <a:ext uri="{FF2B5EF4-FFF2-40B4-BE49-F238E27FC236}">
                <a16:creationId xmlns:a16="http://schemas.microsoft.com/office/drawing/2014/main" id="{D48A9AE0-5140-4908-B059-9F248E54A396}"/>
              </a:ext>
            </a:extLst>
          </p:cNvPr>
          <p:cNvSpPr/>
          <p:nvPr/>
        </p:nvSpPr>
        <p:spPr>
          <a:xfrm>
            <a:off x="1380121" y="3979454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8763FA3-E18C-4F87-9FC0-C4B9ABA0F329}"/>
              </a:ext>
            </a:extLst>
          </p:cNvPr>
          <p:cNvSpPr txBox="1">
            <a:spLocks/>
          </p:cNvSpPr>
          <p:nvPr/>
        </p:nvSpPr>
        <p:spPr>
          <a:xfrm>
            <a:off x="480910" y="1840488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319414B2-9D20-4699-AC8A-B414B1E9DB66}"/>
              </a:ext>
            </a:extLst>
          </p:cNvPr>
          <p:cNvSpPr txBox="1">
            <a:spLocks/>
          </p:cNvSpPr>
          <p:nvPr/>
        </p:nvSpPr>
        <p:spPr>
          <a:xfrm>
            <a:off x="484238" y="296331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6AA2FBBB-80BA-43CC-9086-DCCF856287CD}"/>
              </a:ext>
            </a:extLst>
          </p:cNvPr>
          <p:cNvSpPr txBox="1">
            <a:spLocks/>
          </p:cNvSpPr>
          <p:nvPr/>
        </p:nvSpPr>
        <p:spPr>
          <a:xfrm>
            <a:off x="484238" y="4005259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EFC71807-4381-455B-B9B3-56D954A4FF21}"/>
              </a:ext>
            </a:extLst>
          </p:cNvPr>
          <p:cNvSpPr txBox="1">
            <a:spLocks/>
          </p:cNvSpPr>
          <p:nvPr/>
        </p:nvSpPr>
        <p:spPr>
          <a:xfrm>
            <a:off x="1521891" y="41174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ADOPTION DU CLOUD</a:t>
            </a:r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4989D92F-0543-4FDD-9C78-A7A8EB306AFA}"/>
              </a:ext>
            </a:extLst>
          </p:cNvPr>
          <p:cNvSpPr txBox="1">
            <a:spLocks/>
          </p:cNvSpPr>
          <p:nvPr/>
        </p:nvSpPr>
        <p:spPr>
          <a:xfrm>
            <a:off x="5784681" y="1973076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BLOCKCHAIN</a:t>
            </a:r>
          </a:p>
        </p:txBody>
      </p:sp>
      <p:sp>
        <p:nvSpPr>
          <p:cNvPr id="46" name="Rectángulo redondeado 12">
            <a:extLst>
              <a:ext uri="{FF2B5EF4-FFF2-40B4-BE49-F238E27FC236}">
                <a16:creationId xmlns:a16="http://schemas.microsoft.com/office/drawing/2014/main" id="{7DA1CBD3-51F7-47A0-9118-1D470D739B19}"/>
              </a:ext>
            </a:extLst>
          </p:cNvPr>
          <p:cNvSpPr/>
          <p:nvPr/>
        </p:nvSpPr>
        <p:spPr>
          <a:xfrm>
            <a:off x="5600081" y="1831887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2953118D-554A-4907-8E85-BBF4E3BCD48B}"/>
              </a:ext>
            </a:extLst>
          </p:cNvPr>
          <p:cNvSpPr txBox="1">
            <a:spLocks/>
          </p:cNvSpPr>
          <p:nvPr/>
        </p:nvSpPr>
        <p:spPr>
          <a:xfrm>
            <a:off x="5784681" y="3087857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48" name="Rectángulo redondeado 15">
            <a:extLst>
              <a:ext uri="{FF2B5EF4-FFF2-40B4-BE49-F238E27FC236}">
                <a16:creationId xmlns:a16="http://schemas.microsoft.com/office/drawing/2014/main" id="{41BE045D-397E-40C6-9CFC-D6309CFEB843}"/>
              </a:ext>
            </a:extLst>
          </p:cNvPr>
          <p:cNvSpPr/>
          <p:nvPr/>
        </p:nvSpPr>
        <p:spPr>
          <a:xfrm>
            <a:off x="5603409" y="2943559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E3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redondeado 18">
            <a:extLst>
              <a:ext uri="{FF2B5EF4-FFF2-40B4-BE49-F238E27FC236}">
                <a16:creationId xmlns:a16="http://schemas.microsoft.com/office/drawing/2014/main" id="{7425F679-0F1A-46B9-AB40-3DE500563A29}"/>
              </a:ext>
            </a:extLst>
          </p:cNvPr>
          <p:cNvSpPr/>
          <p:nvPr/>
        </p:nvSpPr>
        <p:spPr>
          <a:xfrm>
            <a:off x="5603409" y="3977286"/>
            <a:ext cx="100208" cy="611427"/>
          </a:xfrm>
          <a:prstGeom prst="roundRect">
            <a:avLst>
              <a:gd name="adj" fmla="val 50000"/>
            </a:avLst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AA11B931-0EA0-4289-AA1A-C17527447E73}"/>
              </a:ext>
            </a:extLst>
          </p:cNvPr>
          <p:cNvSpPr txBox="1">
            <a:spLocks/>
          </p:cNvSpPr>
          <p:nvPr/>
        </p:nvSpPr>
        <p:spPr>
          <a:xfrm>
            <a:off x="4704198" y="1838320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04</a:t>
            </a:r>
          </a:p>
        </p:txBody>
      </p:sp>
      <p:sp>
        <p:nvSpPr>
          <p:cNvPr id="51" name="Text Placeholder 20">
            <a:extLst>
              <a:ext uri="{FF2B5EF4-FFF2-40B4-BE49-F238E27FC236}">
                <a16:creationId xmlns:a16="http://schemas.microsoft.com/office/drawing/2014/main" id="{76531346-C8C2-4E05-8A0E-076056CC139C}"/>
              </a:ext>
            </a:extLst>
          </p:cNvPr>
          <p:cNvSpPr txBox="1">
            <a:spLocks/>
          </p:cNvSpPr>
          <p:nvPr/>
        </p:nvSpPr>
        <p:spPr>
          <a:xfrm>
            <a:off x="4707526" y="2961143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05</a:t>
            </a: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3987A9F0-3505-4523-AFE3-30DACA017F6D}"/>
              </a:ext>
            </a:extLst>
          </p:cNvPr>
          <p:cNvSpPr txBox="1">
            <a:spLocks/>
          </p:cNvSpPr>
          <p:nvPr/>
        </p:nvSpPr>
        <p:spPr>
          <a:xfrm>
            <a:off x="4707526" y="4003091"/>
            <a:ext cx="808892" cy="611427"/>
          </a:xfrm>
          <a:prstGeom prst="rect">
            <a:avLst/>
          </a:prstGeom>
          <a:noFill/>
        </p:spPr>
        <p:txBody>
          <a:bodyPr wrap="square" lIns="0" tIns="72000" rIns="0" bIns="72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06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D697F939-A426-400B-86FF-116DCA2038C9}"/>
              </a:ext>
            </a:extLst>
          </p:cNvPr>
          <p:cNvSpPr txBox="1">
            <a:spLocks/>
          </p:cNvSpPr>
          <p:nvPr/>
        </p:nvSpPr>
        <p:spPr>
          <a:xfrm>
            <a:off x="5811528" y="2166540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649F076E-E2C4-40D4-B162-3A94EEF82F20}"/>
              </a:ext>
            </a:extLst>
          </p:cNvPr>
          <p:cNvSpPr txBox="1">
            <a:spLocks/>
          </p:cNvSpPr>
          <p:nvPr/>
        </p:nvSpPr>
        <p:spPr>
          <a:xfrm>
            <a:off x="5800249" y="411741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APIs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42454" y="4846717"/>
            <a:ext cx="955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Source: </a:t>
            </a:r>
            <a:r>
              <a:rPr lang="fr-FR" sz="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cognizant</a:t>
            </a:r>
            <a:endParaRPr lang="fr-F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4987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Custom 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C00000"/>
      </a:accent1>
      <a:accent2>
        <a:srgbClr val="FF0000"/>
      </a:accent2>
      <a:accent3>
        <a:srgbClr val="F4898D"/>
      </a:accent3>
      <a:accent4>
        <a:srgbClr val="CC1119"/>
      </a:accent4>
      <a:accent5>
        <a:srgbClr val="EE3B42"/>
      </a:accent5>
      <a:accent6>
        <a:srgbClr val="880B10"/>
      </a:accent6>
      <a:hlink>
        <a:srgbClr val="FBD7D9"/>
      </a:hlink>
      <a:folHlink>
        <a:srgbClr val="F4898D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202125"/>
    </a:dk2>
    <a:lt2>
      <a:srgbClr val="FFFCFF"/>
    </a:lt2>
    <a:accent1>
      <a:srgbClr val="C00000"/>
    </a:accent1>
    <a:accent2>
      <a:srgbClr val="FF0000"/>
    </a:accent2>
    <a:accent3>
      <a:srgbClr val="F4898D"/>
    </a:accent3>
    <a:accent4>
      <a:srgbClr val="CC1119"/>
    </a:accent4>
    <a:accent5>
      <a:srgbClr val="EE3B42"/>
    </a:accent5>
    <a:accent6>
      <a:srgbClr val="880B10"/>
    </a:accent6>
    <a:hlink>
      <a:srgbClr val="FBD7D9"/>
    </a:hlink>
    <a:folHlink>
      <a:srgbClr val="F489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14726</TotalTime>
  <Words>1707</Words>
  <Application>Microsoft Office PowerPoint</Application>
  <PresentationFormat>On-screen Show (16:9)</PresentationFormat>
  <Paragraphs>469</Paragraphs>
  <Slides>55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5" baseType="lpstr">
      <vt:lpstr>Arial</vt:lpstr>
      <vt:lpstr>Calibri</vt:lpstr>
      <vt:lpstr>Calibri Light</vt:lpstr>
      <vt:lpstr>Century Gothic</vt:lpstr>
      <vt:lpstr>Courier New</vt:lpstr>
      <vt:lpstr>FontAwesome</vt:lpstr>
      <vt:lpstr>Gill Sans</vt:lpstr>
      <vt:lpstr>Helvetica Light</vt:lpstr>
      <vt:lpstr>Lato</vt:lpstr>
      <vt:lpstr>Lato Regular</vt:lpstr>
      <vt:lpstr>Montserrat Light</vt:lpstr>
      <vt:lpstr>Open Sans Light</vt:lpstr>
      <vt:lpstr>Raleway</vt:lpstr>
      <vt:lpstr>Raleway Black</vt:lpstr>
      <vt:lpstr>Raleway Light</vt:lpstr>
      <vt:lpstr>Roboto</vt:lpstr>
      <vt:lpstr>Tahoma</vt:lpstr>
      <vt:lpstr>Wingdings</vt:lpstr>
      <vt:lpstr>Diseño personalizado</vt:lpstr>
      <vt:lpstr>Clear whitout slide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Jaouad Tamim</cp:lastModifiedBy>
  <cp:revision>586</cp:revision>
  <dcterms:created xsi:type="dcterms:W3CDTF">2016-05-27T21:17:44Z</dcterms:created>
  <dcterms:modified xsi:type="dcterms:W3CDTF">2018-06-06T15:38:56Z</dcterms:modified>
</cp:coreProperties>
</file>